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&#65279;<?xml version="1.0" encoding="utf-8" standalone="yes"?>
<Relationships xmlns="http://schemas.openxmlformats.org/package/2006/relationships">
  <Relationship Id="rId3" Type="http://schemas.openxmlformats.org/officeDocument/2006/relationships/extended-properties" Target="docProps/app.xml" />
  <Relationship Id="rId2" Type="http://schemas.openxmlformats.org/package/2006/relationships/metadata/core-properties" Target="docProps/core.xml" />
  <Relationship Id="rId1" Type="http://schemas.openxmlformats.org/officeDocument/2006/relationships/officeDocument" Target="ppt/presentation.xml" />
</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803" r:id="rId1"/>
    <p:sldMasterId id="2147483809" r:id="rId2"/>
    <p:sldMasterId id="2147483823" r:id="rId3"/>
  </p:sldMasterIdLst>
  <p:notesMasterIdLst>
    <p:notesMasterId r:id="rId11"/>
  </p:notesMasterIdLst>
  <p:handoutMasterIdLst>
    <p:handoutMasterId r:id="rId12"/>
  </p:handoutMasterIdLst>
  <p:sldIdLst>
    <p:sldId id="987" r:id="rId4"/>
    <p:sldId id="984" r:id="rId5"/>
    <p:sldId id="981" r:id="rId6"/>
    <p:sldId id="986" r:id="rId7"/>
    <p:sldId id="985" r:id="rId8"/>
    <p:sldId id="992" r:id="rId9"/>
    <p:sldId id="991" r:id="rId10"/>
  </p:sldIdLst>
  <p:sldSz cx="9906000" cy="6858000" type="A4"/>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0E25"/>
    <a:srgbClr val="F9A5AF"/>
    <a:srgbClr val="00B3E8"/>
    <a:srgbClr val="95B3D7"/>
    <a:srgbClr val="DAE9F8"/>
    <a:srgbClr val="F8D4D5"/>
    <a:srgbClr val="C1F0FF"/>
    <a:srgbClr val="F3FCFF"/>
    <a:srgbClr val="515253"/>
    <a:srgbClr val="FD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rgbClr val="00000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46" autoAdjust="0"/>
    <p:restoredTop sz="92781"/>
  </p:normalViewPr>
  <p:slideViewPr>
    <p:cSldViewPr>
      <p:cViewPr varScale="1">
        <p:scale>
          <a:sx n="58" d="100"/>
          <a:sy n="58" d="100"/>
        </p:scale>
        <p:origin x="1528" y="56"/>
      </p:cViewPr>
      <p:guideLst>
        <p:guide orient="horz" pos="2160"/>
        <p:guide pos="3120"/>
      </p:guideLst>
    </p:cSldViewPr>
  </p:slideViewPr>
  <p:outlineViewPr>
    <p:cViewPr>
      <p:scale>
        <a:sx n="33" d="100"/>
        <a:sy n="33" d="100"/>
      </p:scale>
      <p:origin x="0" y="-72060"/>
    </p:cViewPr>
  </p:outlineViewPr>
  <p:notesTextViewPr>
    <p:cViewPr>
      <p:scale>
        <a:sx n="1" d="1"/>
        <a:sy n="1" d="1"/>
      </p:scale>
      <p:origin x="0" y="0"/>
    </p:cViewPr>
  </p:notesTextViewPr>
  <p:sorterViewPr>
    <p:cViewPr>
      <p:scale>
        <a:sx n="60" d="100"/>
        <a:sy n="60" d="100"/>
      </p:scale>
      <p:origin x="0" y="-49752"/>
    </p:cViewPr>
  </p:sorterViewPr>
  <p:gridSpacing cx="72008" cy="72008"/>
</p:viewPr>
</file>

<file path=ppt/_rels/presentation.xml.rels>&#65279;<?xml version="1.0" encoding="utf-8" standalone="yes"?>
<Relationships xmlns="http://schemas.openxmlformats.org/package/2006/relationships">
  <Relationship Id="rId8" Type="http://schemas.openxmlformats.org/officeDocument/2006/relationships/slide" Target="slides/slide5.xml" />
  <Relationship Id="rId13" Type="http://schemas.openxmlformats.org/officeDocument/2006/relationships/presProps" Target="presProps.xml" />
  <Relationship Id="rId3" Type="http://schemas.openxmlformats.org/officeDocument/2006/relationships/slideMaster" Target="slideMasters/slideMaster3.xml" />
  <Relationship Id="rId7" Type="http://schemas.openxmlformats.org/officeDocument/2006/relationships/slide" Target="slides/slide4.xml" />
  <Relationship Id="rId12" Type="http://schemas.openxmlformats.org/officeDocument/2006/relationships/handoutMaster" Target="handoutMasters/handoutMaster1.xml" />
  <Relationship Id="rId2" Type="http://schemas.openxmlformats.org/officeDocument/2006/relationships/slideMaster" Target="slideMasters/slideMaster2.xml" />
  <Relationship Id="rId16" Type="http://schemas.openxmlformats.org/officeDocument/2006/relationships/tableStyles" Target="tableStyles.xml" />
  <Relationship Id="rId1" Type="http://schemas.openxmlformats.org/officeDocument/2006/relationships/slideMaster" Target="slideMasters/slideMaster1.xml" />
  <Relationship Id="rId6" Type="http://schemas.openxmlformats.org/officeDocument/2006/relationships/slide" Target="slides/slide3.xml" />
  <Relationship Id="rId11" Type="http://schemas.openxmlformats.org/officeDocument/2006/relationships/notesMaster" Target="notesMasters/notesMaster1.xml" />
  <Relationship Id="rId5" Type="http://schemas.openxmlformats.org/officeDocument/2006/relationships/slide" Target="slides/slide2.xml" />
  <Relationship Id="rId15" Type="http://schemas.openxmlformats.org/officeDocument/2006/relationships/theme" Target="theme/theme1.xml" />
  <Relationship Id="rId10" Type="http://schemas.openxmlformats.org/officeDocument/2006/relationships/slide" Target="slides/slide7.xml" />
  <Relationship Id="rId4" Type="http://schemas.openxmlformats.org/officeDocument/2006/relationships/slide" Target="slides/slide1.xml" />
  <Relationship Id="rId9" Type="http://schemas.openxmlformats.org/officeDocument/2006/relationships/slide" Target="slides/slide6.xml" />
  <Relationship Id="rId14" Type="http://schemas.openxmlformats.org/officeDocument/2006/relationships/viewProps" Target="viewProps.xml" />
</Relationships>
</file>

<file path=ppt/charts/_rels/chart1.xml.rels>&#65279;<?xml version="1.0" encoding="utf-8" standalone="yes"?>
<Relationships xmlns="http://schemas.openxmlformats.org/package/2006/relationships">
  <Relationship Id="rId3" Type="http://schemas.openxmlformats.org/officeDocument/2006/relationships/oleObject" Target="" TargetMode="External" />
  <Relationship Id="rId2" Type="http://schemas.microsoft.com/office/2011/relationships/chartColorStyle" Target="colors1.xml" />
  <Relationship Id="rId1" Type="http://schemas.microsoft.com/office/2011/relationships/chartStyle" Target="style1.xml" />
</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t>一般乗合バス輸送人員推移</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lineChart>
        <c:grouping val="standard"/>
        <c:varyColors val="0"/>
        <c:ser>
          <c:idx val="0"/>
          <c:order val="0"/>
          <c:tx>
            <c:strRef>
              <c:f>一般乗合バス輸送人員推移!$B$3</c:f>
              <c:strCache>
                <c:ptCount val="1"/>
                <c:pt idx="0">
                  <c:v>中国5県</c:v>
                </c:pt>
              </c:strCache>
            </c:strRef>
          </c:tx>
          <c:spPr>
            <a:ln w="28575" cap="rnd">
              <a:solidFill>
                <a:schemeClr val="accent1"/>
              </a:solidFill>
              <a:round/>
            </a:ln>
            <a:effectLst/>
          </c:spPr>
          <c:marker>
            <c:symbol val="circle"/>
            <c:size val="4"/>
            <c:spPr>
              <a:solidFill>
                <a:schemeClr val="bg1"/>
              </a:solidFill>
              <a:ln w="9525">
                <a:solidFill>
                  <a:schemeClr val="accent1"/>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54B-45DF-8846-680A06B40755}"/>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54B-45DF-8846-680A06B40755}"/>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54B-45DF-8846-680A06B40755}"/>
                </c:ext>
              </c:extLst>
            </c:dLbl>
            <c:dLbl>
              <c:idx val="2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54B-45DF-8846-680A06B40755}"/>
                </c:ext>
              </c:extLst>
            </c:dLbl>
            <c:dLbl>
              <c:idx val="3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54B-45DF-8846-680A06B4075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一般乗合バス輸送人員推移!$C$2:$AL$2</c:f>
              <c:strCache>
                <c:ptCount val="36"/>
                <c:pt idx="0">
                  <c:v>H1</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pt idx="25">
                  <c:v>H26</c:v>
                </c:pt>
                <c:pt idx="26">
                  <c:v>H27</c:v>
                </c:pt>
                <c:pt idx="27">
                  <c:v>H28</c:v>
                </c:pt>
                <c:pt idx="28">
                  <c:v>H29</c:v>
                </c:pt>
                <c:pt idx="29">
                  <c:v>H30</c:v>
                </c:pt>
                <c:pt idx="30">
                  <c:v>H31/R1</c:v>
                </c:pt>
                <c:pt idx="31">
                  <c:v>R2</c:v>
                </c:pt>
                <c:pt idx="32">
                  <c:v>R3</c:v>
                </c:pt>
                <c:pt idx="33">
                  <c:v>R4</c:v>
                </c:pt>
                <c:pt idx="34">
                  <c:v>R5</c:v>
                </c:pt>
                <c:pt idx="35">
                  <c:v>R6</c:v>
                </c:pt>
              </c:strCache>
            </c:strRef>
          </c:cat>
          <c:val>
            <c:numRef>
              <c:f>一般乗合バス輸送人員推移!$C$3:$AL$3</c:f>
              <c:numCache>
                <c:formatCode>#,##0_);[Red]\(#,##0\)</c:formatCode>
                <c:ptCount val="36"/>
                <c:pt idx="0">
                  <c:v>350668</c:v>
                </c:pt>
                <c:pt idx="1">
                  <c:v>346410</c:v>
                </c:pt>
                <c:pt idx="2">
                  <c:v>342616</c:v>
                </c:pt>
                <c:pt idx="3">
                  <c:v>331147</c:v>
                </c:pt>
                <c:pt idx="4">
                  <c:v>320804</c:v>
                </c:pt>
                <c:pt idx="5">
                  <c:v>304364</c:v>
                </c:pt>
                <c:pt idx="6">
                  <c:v>287910</c:v>
                </c:pt>
                <c:pt idx="7">
                  <c:v>277555</c:v>
                </c:pt>
                <c:pt idx="8">
                  <c:v>261372</c:v>
                </c:pt>
                <c:pt idx="9">
                  <c:v>246743</c:v>
                </c:pt>
                <c:pt idx="10">
                  <c:v>231947</c:v>
                </c:pt>
                <c:pt idx="11">
                  <c:v>220191</c:v>
                </c:pt>
                <c:pt idx="12">
                  <c:v>213362</c:v>
                </c:pt>
                <c:pt idx="13">
                  <c:v>203248</c:v>
                </c:pt>
                <c:pt idx="14">
                  <c:v>200365</c:v>
                </c:pt>
                <c:pt idx="15">
                  <c:v>193089</c:v>
                </c:pt>
                <c:pt idx="16">
                  <c:v>189710</c:v>
                </c:pt>
                <c:pt idx="17">
                  <c:v>190015</c:v>
                </c:pt>
                <c:pt idx="18">
                  <c:v>190185</c:v>
                </c:pt>
                <c:pt idx="19">
                  <c:v>188130</c:v>
                </c:pt>
                <c:pt idx="20">
                  <c:v>178283</c:v>
                </c:pt>
                <c:pt idx="21">
                  <c:v>174353</c:v>
                </c:pt>
                <c:pt idx="22">
                  <c:v>169869</c:v>
                </c:pt>
                <c:pt idx="23">
                  <c:v>167471</c:v>
                </c:pt>
                <c:pt idx="24">
                  <c:v>169531</c:v>
                </c:pt>
                <c:pt idx="25">
                  <c:v>168107</c:v>
                </c:pt>
                <c:pt idx="26">
                  <c:v>167292</c:v>
                </c:pt>
                <c:pt idx="27">
                  <c:v>168170</c:v>
                </c:pt>
                <c:pt idx="28">
                  <c:v>167330</c:v>
                </c:pt>
                <c:pt idx="29">
                  <c:v>163248</c:v>
                </c:pt>
                <c:pt idx="30">
                  <c:v>159858</c:v>
                </c:pt>
                <c:pt idx="31">
                  <c:v>115500</c:v>
                </c:pt>
                <c:pt idx="32">
                  <c:v>114585</c:v>
                </c:pt>
                <c:pt idx="33">
                  <c:v>122604</c:v>
                </c:pt>
                <c:pt idx="34">
                  <c:v>131913</c:v>
                </c:pt>
                <c:pt idx="35">
                  <c:v>132689</c:v>
                </c:pt>
              </c:numCache>
            </c:numRef>
          </c:val>
          <c:smooth val="0"/>
          <c:extLst>
            <c:ext xmlns:c16="http://schemas.microsoft.com/office/drawing/2014/chart" uri="{C3380CC4-5D6E-409C-BE32-E72D297353CC}">
              <c16:uniqueId val="{00000000-D54B-45DF-8846-680A06B40755}"/>
            </c:ext>
          </c:extLst>
        </c:ser>
        <c:ser>
          <c:idx val="1"/>
          <c:order val="1"/>
          <c:tx>
            <c:strRef>
              <c:f>一般乗合バス輸送人員推移!$B$4</c:f>
              <c:strCache>
                <c:ptCount val="1"/>
                <c:pt idx="0">
                  <c:v>広島県</c:v>
                </c:pt>
              </c:strCache>
            </c:strRef>
          </c:tx>
          <c:spPr>
            <a:ln w="28575" cap="rnd">
              <a:solidFill>
                <a:schemeClr val="accent2"/>
              </a:solidFill>
              <a:round/>
            </a:ln>
            <a:effectLst/>
          </c:spPr>
          <c:marker>
            <c:symbol val="square"/>
            <c:size val="5"/>
            <c:spPr>
              <a:solidFill>
                <a:schemeClr val="bg1"/>
              </a:solidFill>
              <a:ln w="9525">
                <a:solidFill>
                  <a:schemeClr val="accent2"/>
                </a:solidFill>
              </a:ln>
              <a:effectLst/>
            </c:spPr>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54B-45DF-8846-680A06B40755}"/>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54B-45DF-8846-680A06B40755}"/>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54B-45DF-8846-680A06B40755}"/>
                </c:ext>
              </c:extLst>
            </c:dLbl>
            <c:dLbl>
              <c:idx val="2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54B-45DF-8846-680A06B40755}"/>
                </c:ext>
              </c:extLst>
            </c:dLbl>
            <c:dLbl>
              <c:idx val="3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4B-45DF-8846-680A06B40755}"/>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一般乗合バス輸送人員推移!$C$2:$AL$2</c:f>
              <c:strCache>
                <c:ptCount val="36"/>
                <c:pt idx="0">
                  <c:v>H1</c:v>
                </c:pt>
                <c:pt idx="1">
                  <c:v>H2</c:v>
                </c:pt>
                <c:pt idx="2">
                  <c:v>H3</c:v>
                </c:pt>
                <c:pt idx="3">
                  <c:v>H4</c:v>
                </c:pt>
                <c:pt idx="4">
                  <c:v>H5</c:v>
                </c:pt>
                <c:pt idx="5">
                  <c:v>H6</c:v>
                </c:pt>
                <c:pt idx="6">
                  <c:v>H7</c:v>
                </c:pt>
                <c:pt idx="7">
                  <c:v>H8</c:v>
                </c:pt>
                <c:pt idx="8">
                  <c:v>H9</c:v>
                </c:pt>
                <c:pt idx="9">
                  <c:v>H10</c:v>
                </c:pt>
                <c:pt idx="10">
                  <c:v>H11</c:v>
                </c:pt>
                <c:pt idx="11">
                  <c:v>H12</c:v>
                </c:pt>
                <c:pt idx="12">
                  <c:v>H13</c:v>
                </c:pt>
                <c:pt idx="13">
                  <c:v>H14</c:v>
                </c:pt>
                <c:pt idx="14">
                  <c:v>H15</c:v>
                </c:pt>
                <c:pt idx="15">
                  <c:v>H16</c:v>
                </c:pt>
                <c:pt idx="16">
                  <c:v>H17</c:v>
                </c:pt>
                <c:pt idx="17">
                  <c:v>H18</c:v>
                </c:pt>
                <c:pt idx="18">
                  <c:v>H19</c:v>
                </c:pt>
                <c:pt idx="19">
                  <c:v>H20</c:v>
                </c:pt>
                <c:pt idx="20">
                  <c:v>H21</c:v>
                </c:pt>
                <c:pt idx="21">
                  <c:v>H22</c:v>
                </c:pt>
                <c:pt idx="22">
                  <c:v>H23</c:v>
                </c:pt>
                <c:pt idx="23">
                  <c:v>H24</c:v>
                </c:pt>
                <c:pt idx="24">
                  <c:v>H25</c:v>
                </c:pt>
                <c:pt idx="25">
                  <c:v>H26</c:v>
                </c:pt>
                <c:pt idx="26">
                  <c:v>H27</c:v>
                </c:pt>
                <c:pt idx="27">
                  <c:v>H28</c:v>
                </c:pt>
                <c:pt idx="28">
                  <c:v>H29</c:v>
                </c:pt>
                <c:pt idx="29">
                  <c:v>H30</c:v>
                </c:pt>
                <c:pt idx="30">
                  <c:v>H31/R1</c:v>
                </c:pt>
                <c:pt idx="31">
                  <c:v>R2</c:v>
                </c:pt>
                <c:pt idx="32">
                  <c:v>R3</c:v>
                </c:pt>
                <c:pt idx="33">
                  <c:v>R4</c:v>
                </c:pt>
                <c:pt idx="34">
                  <c:v>R5</c:v>
                </c:pt>
                <c:pt idx="35">
                  <c:v>R6</c:v>
                </c:pt>
              </c:strCache>
            </c:strRef>
          </c:cat>
          <c:val>
            <c:numRef>
              <c:f>一般乗合バス輸送人員推移!$C$4:$AL$4</c:f>
              <c:numCache>
                <c:formatCode>#,##0_);[Red]\(#,##0\)</c:formatCode>
                <c:ptCount val="36"/>
                <c:pt idx="0">
                  <c:v>186019</c:v>
                </c:pt>
                <c:pt idx="1">
                  <c:v>186095</c:v>
                </c:pt>
                <c:pt idx="2">
                  <c:v>185342</c:v>
                </c:pt>
                <c:pt idx="3">
                  <c:v>180328</c:v>
                </c:pt>
                <c:pt idx="4">
                  <c:v>176125</c:v>
                </c:pt>
                <c:pt idx="5">
                  <c:v>168771</c:v>
                </c:pt>
                <c:pt idx="6">
                  <c:v>158315</c:v>
                </c:pt>
                <c:pt idx="7">
                  <c:v>154908</c:v>
                </c:pt>
                <c:pt idx="8">
                  <c:v>147157</c:v>
                </c:pt>
                <c:pt idx="9">
                  <c:v>140239</c:v>
                </c:pt>
                <c:pt idx="10">
                  <c:v>132726</c:v>
                </c:pt>
                <c:pt idx="11">
                  <c:v>125833</c:v>
                </c:pt>
                <c:pt idx="12">
                  <c:v>122841</c:v>
                </c:pt>
                <c:pt idx="13">
                  <c:v>116955</c:v>
                </c:pt>
                <c:pt idx="14">
                  <c:v>114741</c:v>
                </c:pt>
                <c:pt idx="15">
                  <c:v>110935</c:v>
                </c:pt>
                <c:pt idx="16">
                  <c:v>109472</c:v>
                </c:pt>
                <c:pt idx="17">
                  <c:v>109851</c:v>
                </c:pt>
                <c:pt idx="18">
                  <c:v>109438</c:v>
                </c:pt>
                <c:pt idx="19">
                  <c:v>108542</c:v>
                </c:pt>
                <c:pt idx="20">
                  <c:v>102520</c:v>
                </c:pt>
                <c:pt idx="21">
                  <c:v>102187</c:v>
                </c:pt>
                <c:pt idx="22">
                  <c:v>98415</c:v>
                </c:pt>
                <c:pt idx="23">
                  <c:v>98351</c:v>
                </c:pt>
                <c:pt idx="24">
                  <c:v>99617</c:v>
                </c:pt>
                <c:pt idx="25">
                  <c:v>98764</c:v>
                </c:pt>
                <c:pt idx="26">
                  <c:v>98509</c:v>
                </c:pt>
                <c:pt idx="27">
                  <c:v>99721</c:v>
                </c:pt>
                <c:pt idx="28">
                  <c:v>100050</c:v>
                </c:pt>
                <c:pt idx="29">
                  <c:v>96560</c:v>
                </c:pt>
                <c:pt idx="30">
                  <c:v>93872</c:v>
                </c:pt>
                <c:pt idx="31">
                  <c:v>67260</c:v>
                </c:pt>
                <c:pt idx="32">
                  <c:v>67737</c:v>
                </c:pt>
                <c:pt idx="33">
                  <c:v>72799</c:v>
                </c:pt>
                <c:pt idx="34">
                  <c:v>78093</c:v>
                </c:pt>
                <c:pt idx="35">
                  <c:v>78416</c:v>
                </c:pt>
              </c:numCache>
            </c:numRef>
          </c:val>
          <c:smooth val="0"/>
          <c:extLst>
            <c:ext xmlns:c16="http://schemas.microsoft.com/office/drawing/2014/chart" uri="{C3380CC4-5D6E-409C-BE32-E72D297353CC}">
              <c16:uniqueId val="{00000001-D54B-45DF-8846-680A06B40755}"/>
            </c:ext>
          </c:extLst>
        </c:ser>
        <c:dLbls>
          <c:showLegendKey val="0"/>
          <c:showVal val="0"/>
          <c:showCatName val="0"/>
          <c:showSerName val="0"/>
          <c:showPercent val="0"/>
          <c:showBubbleSize val="0"/>
        </c:dLbls>
        <c:marker val="1"/>
        <c:smooth val="0"/>
        <c:axId val="1966433760"/>
        <c:axId val="1966432800"/>
      </c:lineChart>
      <c:catAx>
        <c:axId val="196643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966432800"/>
        <c:crosses val="autoZero"/>
        <c:auto val="1"/>
        <c:lblAlgn val="ctr"/>
        <c:lblOffset val="100"/>
        <c:noMultiLvlLbl val="0"/>
      </c:catAx>
      <c:valAx>
        <c:axId val="196643280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1966433760"/>
        <c:crosses val="autoZero"/>
        <c:crossBetween val="between"/>
        <c:majorUnit val="50000"/>
      </c:valAx>
      <c:spPr>
        <a:noFill/>
        <a:ln>
          <a:noFill/>
        </a:ln>
        <a:effectLst/>
      </c:spPr>
    </c:plotArea>
    <c:legend>
      <c:legendPos val="tr"/>
      <c:overlay val="1"/>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メイリオ" panose="020B0604030504040204" pitchFamily="50" charset="-128"/>
          <a:ea typeface="メイリオ"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5.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10" name="ヘッダー プレースホルダー 1"/>
          <p:cNvSpPr>
            <a:spLocks noGrp="1"/>
          </p:cNvSpPr>
          <p:nvPr>
            <p:ph type="hdr" sz="quarter"/>
          </p:nvPr>
        </p:nvSpPr>
        <p:spPr>
          <a:xfrm>
            <a:off x="1" y="0"/>
            <a:ext cx="4307046" cy="340360"/>
          </a:xfrm>
          <a:prstGeom prst="rect">
            <a:avLst/>
          </a:prstGeom>
        </p:spPr>
        <p:txBody>
          <a:bodyPr vert="horz" lIns="88330" tIns="44165" rIns="88330" bIns="44165" rtlCol="0"/>
          <a:lstStyle>
            <a:lvl1pPr algn="l">
              <a:defRPr sz="1200"/>
            </a:lvl1pPr>
          </a:lstStyle>
          <a:p>
            <a:endParaRPr kumimoji="1" lang="ja-JP" altLang="en-US"/>
          </a:p>
        </p:txBody>
      </p:sp>
      <p:sp>
        <p:nvSpPr>
          <p:cNvPr id="1211" name="日付プレースホルダー 2"/>
          <p:cNvSpPr>
            <a:spLocks noGrp="1"/>
          </p:cNvSpPr>
          <p:nvPr>
            <p:ph type="dt" sz="quarter" idx="1"/>
          </p:nvPr>
        </p:nvSpPr>
        <p:spPr>
          <a:xfrm>
            <a:off x="5629993" y="0"/>
            <a:ext cx="4307046" cy="340360"/>
          </a:xfrm>
          <a:prstGeom prst="rect">
            <a:avLst/>
          </a:prstGeom>
        </p:spPr>
        <p:txBody>
          <a:bodyPr vert="horz" lIns="88330" tIns="44165" rIns="88330" bIns="44165" rtlCol="0"/>
          <a:lstStyle>
            <a:lvl1pPr algn="r">
              <a:defRPr sz="1200"/>
            </a:lvl1pPr>
          </a:lstStyle>
          <a:p>
            <a:fld id="{5106495F-6063-4993-A734-166D669CB266}" type="datetimeFigureOut">
              <a:rPr kumimoji="1" lang="ja-JP" altLang="en-US" smtClean="0"/>
              <a:t>2026/6/10</a:t>
            </a:fld>
            <a:endParaRPr kumimoji="1" lang="ja-JP" altLang="en-US"/>
          </a:p>
        </p:txBody>
      </p:sp>
      <p:sp>
        <p:nvSpPr>
          <p:cNvPr id="1212" name="フッター プレースホルダー 3"/>
          <p:cNvSpPr>
            <a:spLocks noGrp="1"/>
          </p:cNvSpPr>
          <p:nvPr>
            <p:ph type="ftr" sz="quarter" idx="2"/>
          </p:nvPr>
        </p:nvSpPr>
        <p:spPr>
          <a:xfrm>
            <a:off x="1" y="6465659"/>
            <a:ext cx="4307046" cy="340360"/>
          </a:xfrm>
          <a:prstGeom prst="rect">
            <a:avLst/>
          </a:prstGeom>
        </p:spPr>
        <p:txBody>
          <a:bodyPr vert="horz" lIns="88330" tIns="44165" rIns="88330" bIns="44165" rtlCol="0" anchor="b"/>
          <a:lstStyle>
            <a:lvl1pPr algn="l">
              <a:defRPr sz="1200"/>
            </a:lvl1pPr>
          </a:lstStyle>
          <a:p>
            <a:endParaRPr kumimoji="1" lang="ja-JP" altLang="en-US"/>
          </a:p>
        </p:txBody>
      </p:sp>
      <p:sp>
        <p:nvSpPr>
          <p:cNvPr id="1213" name="スライド番号プレースホルダー 4"/>
          <p:cNvSpPr>
            <a:spLocks noGrp="1"/>
          </p:cNvSpPr>
          <p:nvPr>
            <p:ph type="sldNum" sz="quarter" idx="3"/>
          </p:nvPr>
        </p:nvSpPr>
        <p:spPr>
          <a:xfrm>
            <a:off x="5629993" y="6465659"/>
            <a:ext cx="4307046" cy="340360"/>
          </a:xfrm>
          <a:prstGeom prst="rect">
            <a:avLst/>
          </a:prstGeom>
        </p:spPr>
        <p:txBody>
          <a:bodyPr vert="horz" lIns="88330" tIns="44165" rIns="88330" bIns="44165" rtlCol="0" anchor="b"/>
          <a:lstStyle>
            <a:lvl1pPr algn="r">
              <a:defRPr sz="1200"/>
            </a:lvl1pPr>
          </a:lstStyle>
          <a:p>
            <a:fld id="{429EFFF0-29BD-4FE4-AA32-41D1110306B2}"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4.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03" name="ヘッダー プレースホルダー 1"/>
          <p:cNvSpPr>
            <a:spLocks noGrp="1"/>
          </p:cNvSpPr>
          <p:nvPr>
            <p:ph type="hdr" sz="quarter"/>
          </p:nvPr>
        </p:nvSpPr>
        <p:spPr>
          <a:xfrm>
            <a:off x="2" y="2"/>
            <a:ext cx="4307629" cy="340201"/>
          </a:xfrm>
          <a:prstGeom prst="rect">
            <a:avLst/>
          </a:prstGeom>
        </p:spPr>
        <p:txBody>
          <a:bodyPr vert="horz" lIns="91545" tIns="45773" rIns="91545" bIns="45773" rtlCol="0"/>
          <a:lstStyle>
            <a:lvl1pPr algn="l">
              <a:defRPr sz="1200"/>
            </a:lvl1pPr>
          </a:lstStyle>
          <a:p>
            <a:endParaRPr kumimoji="1" lang="ja-JP" altLang="en-US"/>
          </a:p>
        </p:txBody>
      </p:sp>
      <p:sp>
        <p:nvSpPr>
          <p:cNvPr id="1204" name="日付プレースホルダー 2"/>
          <p:cNvSpPr>
            <a:spLocks noGrp="1"/>
          </p:cNvSpPr>
          <p:nvPr>
            <p:ph type="dt" idx="1"/>
          </p:nvPr>
        </p:nvSpPr>
        <p:spPr>
          <a:xfrm>
            <a:off x="5630121" y="2"/>
            <a:ext cx="4307629" cy="340201"/>
          </a:xfrm>
          <a:prstGeom prst="rect">
            <a:avLst/>
          </a:prstGeom>
        </p:spPr>
        <p:txBody>
          <a:bodyPr vert="horz" lIns="91545" tIns="45773" rIns="91545" bIns="45773" rtlCol="0"/>
          <a:lstStyle>
            <a:lvl1pPr algn="r">
              <a:defRPr sz="1200"/>
            </a:lvl1pPr>
          </a:lstStyle>
          <a:p>
            <a:fld id="{7B4386BB-56A0-4AEA-A9B3-3AC02627BB09}" type="datetimeFigureOut">
              <a:rPr kumimoji="1" lang="ja-JP" altLang="en-US" smtClean="0"/>
              <a:t>2026/6/10</a:t>
            </a:fld>
            <a:endParaRPr kumimoji="1" lang="ja-JP" altLang="en-US"/>
          </a:p>
        </p:txBody>
      </p:sp>
      <p:sp>
        <p:nvSpPr>
          <p:cNvPr id="1205" name="スライド イメージ プレースホルダー 3"/>
          <p:cNvSpPr>
            <a:spLocks noGrp="1" noRot="1" noChangeAspect="1"/>
          </p:cNvSpPr>
          <p:nvPr>
            <p:ph type="sldImg" idx="2"/>
          </p:nvPr>
        </p:nvSpPr>
        <p:spPr>
          <a:xfrm>
            <a:off x="3124200" y="509588"/>
            <a:ext cx="3690938" cy="2554287"/>
          </a:xfrm>
          <a:prstGeom prst="rect">
            <a:avLst/>
          </a:prstGeom>
          <a:noFill/>
          <a:ln w="12700">
            <a:solidFill>
              <a:prstClr val="black"/>
            </a:solidFill>
          </a:ln>
        </p:spPr>
        <p:txBody>
          <a:bodyPr vert="horz" lIns="91545" tIns="45773" rIns="91545" bIns="45773" rtlCol="0" anchor="ctr"/>
          <a:lstStyle/>
          <a:p>
            <a:endParaRPr lang="ja-JP" altLang="en-US"/>
          </a:p>
        </p:txBody>
      </p:sp>
      <p:sp>
        <p:nvSpPr>
          <p:cNvPr id="1206" name="ノート プレースホルダー 4"/>
          <p:cNvSpPr>
            <a:spLocks noGrp="1"/>
          </p:cNvSpPr>
          <p:nvPr>
            <p:ph type="body" sz="quarter" idx="3"/>
          </p:nvPr>
        </p:nvSpPr>
        <p:spPr>
          <a:xfrm>
            <a:off x="993457" y="3233501"/>
            <a:ext cx="7952424" cy="3063399"/>
          </a:xfrm>
          <a:prstGeom prst="rect">
            <a:avLst/>
          </a:prstGeom>
        </p:spPr>
        <p:txBody>
          <a:bodyPr vert="horz" lIns="91545" tIns="45773" rIns="91545" bIns="4577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07" name="フッター プレースホルダー 5"/>
          <p:cNvSpPr>
            <a:spLocks noGrp="1"/>
          </p:cNvSpPr>
          <p:nvPr>
            <p:ph type="ftr" sz="quarter" idx="4"/>
          </p:nvPr>
        </p:nvSpPr>
        <p:spPr>
          <a:xfrm>
            <a:off x="2" y="6465412"/>
            <a:ext cx="4307629" cy="340201"/>
          </a:xfrm>
          <a:prstGeom prst="rect">
            <a:avLst/>
          </a:prstGeom>
        </p:spPr>
        <p:txBody>
          <a:bodyPr vert="horz" lIns="91545" tIns="45773" rIns="91545" bIns="45773" rtlCol="0" anchor="b"/>
          <a:lstStyle>
            <a:lvl1pPr algn="l">
              <a:defRPr sz="1200"/>
            </a:lvl1pPr>
          </a:lstStyle>
          <a:p>
            <a:endParaRPr kumimoji="1" lang="ja-JP" altLang="en-US"/>
          </a:p>
        </p:txBody>
      </p:sp>
      <p:sp>
        <p:nvSpPr>
          <p:cNvPr id="1208" name="スライド番号プレースホルダー 6"/>
          <p:cNvSpPr>
            <a:spLocks noGrp="1"/>
          </p:cNvSpPr>
          <p:nvPr>
            <p:ph type="sldNum" sz="quarter" idx="5"/>
          </p:nvPr>
        </p:nvSpPr>
        <p:spPr>
          <a:xfrm>
            <a:off x="5630121" y="6465412"/>
            <a:ext cx="4307629" cy="340201"/>
          </a:xfrm>
          <a:prstGeom prst="rect">
            <a:avLst/>
          </a:prstGeom>
        </p:spPr>
        <p:txBody>
          <a:bodyPr vert="horz" lIns="91545" tIns="45773" rIns="91545" bIns="45773" rtlCol="0" anchor="b"/>
          <a:lstStyle>
            <a:lvl1pPr algn="r">
              <a:defRPr sz="1200"/>
            </a:lvl1pPr>
          </a:lstStyle>
          <a:p>
            <a:fld id="{C661571B-10F4-408C-8843-8EB843C748C2}" type="slidenum">
              <a:rPr kumimoji="1" lang="ja-JP" altLang="en-US" smtClean="0"/>
              <a:t>‹#›</a:t>
            </a:fld>
            <a:endParaRPr kumimoji="1" lang="ja-JP" altLang="en-US"/>
          </a:p>
        </p:txBody>
      </p:sp>
    </p:spTree>
    <p:extLst>
      <p:ext uri="{BB962C8B-B14F-4D97-AF65-F5344CB8AC3E}">
        <p14:creationId xmlns:p14="http://schemas.microsoft.com/office/powerpoint/2010/main" val="18384008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1.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BEBF7-6BDC-15F3-09C6-81AAC8A2DCE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C164AF5-136C-BD51-7CFA-0B89103408C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77638EC-D6E4-7EEC-79EF-0C8B7BF75F8C}"/>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9F8DE718-E360-E8CA-5058-7C76948DC3B9}"/>
              </a:ext>
            </a:extLst>
          </p:cNvPr>
          <p:cNvSpPr>
            <a:spLocks noGrp="1"/>
          </p:cNvSpPr>
          <p:nvPr>
            <p:ph type="sldNum" sz="quarter" idx="5"/>
          </p:nvPr>
        </p:nvSpPr>
        <p:spPr/>
        <p:txBody>
          <a:bodyPr/>
          <a:lstStyle/>
          <a:p>
            <a:fld id="{C661571B-10F4-408C-8843-8EB843C748C2}" type="slidenum">
              <a:rPr kumimoji="1" lang="ja-JP" altLang="en-US" smtClean="0"/>
              <a:t>0</a:t>
            </a:fld>
            <a:endParaRPr kumimoji="1" lang="ja-JP" altLang="en-US"/>
          </a:p>
        </p:txBody>
      </p:sp>
    </p:spTree>
    <p:extLst>
      <p:ext uri="{BB962C8B-B14F-4D97-AF65-F5344CB8AC3E}">
        <p14:creationId xmlns:p14="http://schemas.microsoft.com/office/powerpoint/2010/main" val="778305570"/>
      </p:ext>
    </p:extLst>
  </p:cSld>
  <p:clrMapOvr>
    <a:masterClrMapping/>
  </p:clrMapOvr>
</p:notes>
</file>

<file path=ppt/slideLayouts/_rels/slideLayout1.xml.rels>&#65279;<?xml version="1.0" encoding="utf-8" standalone="yes"?>
<Relationships xmlns="http://schemas.openxmlformats.org/package/2006/relationships">
  <Relationship Id="rId2" Type="http://schemas.openxmlformats.org/officeDocument/2006/relationships/image" Target="../media/image3.pn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3" Type="http://schemas.openxmlformats.org/officeDocument/2006/relationships/image" Target="../media/image6.png" />
  <Relationship Id="rId2" Type="http://schemas.openxmlformats.org/officeDocument/2006/relationships/image" Target="../media/image5.png" />
  <Relationship Id="rId1" Type="http://schemas.openxmlformats.org/officeDocument/2006/relationships/slideMaster" Target="../slideMasters/slideMaster3.xml" />
  <Relationship Id="rId4" Type="http://schemas.openxmlformats.org/officeDocument/2006/relationships/image" Target="../media/image7.png" />
</Relationships>
</file>

<file path=ppt/slideLayouts/_rels/slideLayout11.xml.rels>&#65279;<?xml version="1.0" encoding="utf-8" standalone="yes"?>
<Relationships xmlns="http://schemas.openxmlformats.org/package/2006/relationships">
  <Relationship Id="rId3" Type="http://schemas.openxmlformats.org/officeDocument/2006/relationships/image" Target="../media/image6.png" />
  <Relationship Id="rId2" Type="http://schemas.openxmlformats.org/officeDocument/2006/relationships/image" Target="../media/image5.png" />
  <Relationship Id="rId1" Type="http://schemas.openxmlformats.org/officeDocument/2006/relationships/slideMaster" Target="../slideMasters/slideMaster3.xml" />
</Relationships>
</file>

<file path=ppt/slideLayouts/_rels/slideLayout12.xml.rels>&#65279;<?xml version="1.0" encoding="utf-8" standalone="yes"?>
<Relationships xmlns="http://schemas.openxmlformats.org/package/2006/relationships">
  <Relationship Id="rId3" Type="http://schemas.openxmlformats.org/officeDocument/2006/relationships/image" Target="../media/image6.png" />
  <Relationship Id="rId2" Type="http://schemas.openxmlformats.org/officeDocument/2006/relationships/image" Target="../media/image5.png" />
  <Relationship Id="rId1" Type="http://schemas.openxmlformats.org/officeDocument/2006/relationships/slideMaster" Target="../slideMasters/slideMaster3.xml" />
</Relationships>
</file>

<file path=ppt/slideLayouts/_rels/slideLayout13.xml.rels>&#65279;<?xml version="1.0" encoding="utf-8" standalone="yes"?>
<Relationships xmlns="http://schemas.openxmlformats.org/package/2006/relationships">
  <Relationship Id="rId2" Type="http://schemas.openxmlformats.org/officeDocument/2006/relationships/image" Target="../media/image5.png" />
  <Relationship Id="rId1" Type="http://schemas.openxmlformats.org/officeDocument/2006/relationships/slideMaster" Target="../slideMasters/slideMaster3.xml" />
</Relationships>
</file>

<file path=ppt/slideLayouts/_rels/slideLayout14.xml.rels>&#65279;<?xml version="1.0" encoding="utf-8" standalone="yes"?>
<Relationships xmlns="http://schemas.openxmlformats.org/package/2006/relationships">
  <Relationship Id="rId2" Type="http://schemas.openxmlformats.org/officeDocument/2006/relationships/image" Target="../media/image8.png" />
  <Relationship Id="rId1" Type="http://schemas.openxmlformats.org/officeDocument/2006/relationships/slideMaster" Target="../slideMasters/slideMaster3.xml" />
</Relationships>
</file>

<file path=ppt/slideLayouts/_rels/slideLayout15.xml.rels>&#65279;<?xml version="1.0" encoding="utf-8" standalone="yes"?>
<Relationships xmlns="http://schemas.openxmlformats.org/package/2006/relationships">
  <Relationship Id="rId2" Type="http://schemas.openxmlformats.org/officeDocument/2006/relationships/image" Target="../media/image8.png" />
  <Relationship Id="rId1" Type="http://schemas.openxmlformats.org/officeDocument/2006/relationships/slideMaster" Target="../slideMasters/slideMaster3.xml" />
</Relationships>
</file>

<file path=ppt/slideLayouts/_rels/slideLayout16.xml.rels>&#65279;<?xml version="1.0" encoding="utf-8" standalone="yes"?>
<Relationships xmlns="http://schemas.openxmlformats.org/package/2006/relationships">
  <Relationship Id="rId1" Type="http://schemas.openxmlformats.org/officeDocument/2006/relationships/slideMaster" Target="../slideMasters/slideMaster3.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2" Type="http://schemas.openxmlformats.org/officeDocument/2006/relationships/image" Target="../media/image4.png" />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3" Type="http://schemas.openxmlformats.org/officeDocument/2006/relationships/image" Target="../media/image2.emf" />
  <Relationship Id="rId2" Type="http://schemas.openxmlformats.org/officeDocument/2006/relationships/image" Target="../media/image4.png" />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3" Type="http://schemas.openxmlformats.org/officeDocument/2006/relationships/image" Target="../media/image2.emf" />
  <Relationship Id="rId2" Type="http://schemas.openxmlformats.org/officeDocument/2006/relationships/image" Target="../media/image4.png" />
  <Relationship Id="rId1" Type="http://schemas.openxmlformats.org/officeDocument/2006/relationships/slideMaster" Target="../slideMasters/slideMaster2.xml" />
</Relationships>
</file>

<file path=ppt/slideLayouts/_rels/slideLayout7.xml.rels>&#65279;<?xml version="1.0" encoding="utf-8" standalone="yes"?>
<Relationships xmlns="http://schemas.openxmlformats.org/package/2006/relationships">
  <Relationship Id="rId3" Type="http://schemas.openxmlformats.org/officeDocument/2006/relationships/image" Target="../media/image2.emf" />
  <Relationship Id="rId2" Type="http://schemas.openxmlformats.org/officeDocument/2006/relationships/image" Target="../media/image4.png" />
  <Relationship Id="rId1" Type="http://schemas.openxmlformats.org/officeDocument/2006/relationships/slideMaster" Target="../slideMasters/slideMaster2.xml" />
</Relationships>
</file>

<file path=ppt/slideLayouts/_rels/slideLayout8.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image" Target="../media/image1.png" />
  <Relationship Id="rId1" Type="http://schemas.openxmlformats.org/officeDocument/2006/relationships/slideMaster" Target="../slideMasters/slideMaster2.xml" />
  <Relationship Id="rId4" Type="http://schemas.openxmlformats.org/officeDocument/2006/relationships/image" Target="../media/image2.emf" />
</Relationships>
</file>

<file path=ppt/slideLayouts/_rels/slideLayout9.xml.rels>&#65279;<?xml version="1.0" encoding="utf-8" standalone="yes"?>
<Relationships xmlns="http://schemas.openxmlformats.org/package/2006/relationships">
  <Relationship Id="rId3" Type="http://schemas.openxmlformats.org/officeDocument/2006/relationships/image" Target="../media/image4.png" />
  <Relationship Id="rId2" Type="http://schemas.openxmlformats.org/officeDocument/2006/relationships/image" Target="../media/image1.png" />
  <Relationship Id="rId1" Type="http://schemas.openxmlformats.org/officeDocument/2006/relationships/slideMaster" Target="../slideMasters/slideMaster2.xml" />
  <Relationship Id="rId4" Type="http://schemas.openxmlformats.org/officeDocument/2006/relationships/image" Target="../media/image2.emf" />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028" name="テキスト プレースホルダー 2"/>
          <p:cNvSpPr>
            <a:spLocks noGrp="1"/>
          </p:cNvSpPr>
          <p:nvPr>
            <p:ph type="body" sz="quarter" idx="15" hasCustomPrompt="1"/>
          </p:nvPr>
        </p:nvSpPr>
        <p:spPr>
          <a:xfrm>
            <a:off x="2720752" y="5157192"/>
            <a:ext cx="4752528"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令和●年●月●日</a:t>
            </a:r>
          </a:p>
        </p:txBody>
      </p:sp>
      <p:sp>
        <p:nvSpPr>
          <p:cNvPr id="1029" name="テキスト プレースホルダー 2"/>
          <p:cNvSpPr>
            <a:spLocks noGrp="1"/>
          </p:cNvSpPr>
          <p:nvPr>
            <p:ph type="body" sz="quarter" idx="16" hasCustomPrompt="1"/>
          </p:nvPr>
        </p:nvSpPr>
        <p:spPr>
          <a:xfrm>
            <a:off x="2720727" y="5877272"/>
            <a:ext cx="4752528"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（所属名）</a:t>
            </a:r>
          </a:p>
        </p:txBody>
      </p:sp>
      <p:pic>
        <p:nvPicPr>
          <p:cNvPr id="1030" name="図 1"/>
          <p:cNvPicPr>
            <a:picLocks noChangeAspect="1"/>
          </p:cNvPicPr>
          <p:nvPr userDrawn="1"/>
        </p:nvPicPr>
        <p:blipFill>
          <a:blip r:embed="rId2"/>
          <a:stretch>
            <a:fillRect/>
          </a:stretch>
        </p:blipFill>
        <p:spPr>
          <a:xfrm>
            <a:off x="1280592" y="2831540"/>
            <a:ext cx="1152244" cy="1194920"/>
          </a:xfrm>
          <a:prstGeom prst="rect">
            <a:avLst/>
          </a:prstGeom>
        </p:spPr>
      </p:pic>
    </p:spTree>
    <p:extLst>
      <p:ext uri="{BB962C8B-B14F-4D97-AF65-F5344CB8AC3E}">
        <p14:creationId xmlns:p14="http://schemas.microsoft.com/office/powerpoint/2010/main" val="38194135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1127" name="Rectangle 16"/>
          <p:cNvSpPr txBox="1">
            <a:spLocks noChangeArrowheads="1"/>
          </p:cNvSpPr>
          <p:nvPr userDrawn="1"/>
        </p:nvSpPr>
        <p:spPr>
          <a:xfrm>
            <a:off x="9057457" y="6457651"/>
            <a:ext cx="633322" cy="288032"/>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600" smtClean="0">
                <a:solidFill>
                  <a:prstClr val="black"/>
                </a:solidFill>
              </a:rPr>
              <a:pPr>
                <a:defRPr/>
              </a:pPr>
              <a:t>‹#›</a:t>
            </a:fld>
            <a:endParaRPr lang="en-US" altLang="ja-JP" sz="1600" dirty="0">
              <a:solidFill>
                <a:prstClr val="black"/>
              </a:solidFill>
            </a:endParaRPr>
          </a:p>
        </p:txBody>
      </p:sp>
      <p:sp>
        <p:nvSpPr>
          <p:cNvPr id="1128"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70" b="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129" name="図 9"/>
          <p:cNvPicPr>
            <a:picLocks noChangeAspect="1"/>
          </p:cNvPicPr>
          <p:nvPr userDrawn="1"/>
        </p:nvPicPr>
        <p:blipFill>
          <a:blip r:embed="rId2"/>
          <a:stretch>
            <a:fillRect/>
          </a:stretch>
        </p:blipFill>
        <p:spPr>
          <a:xfrm>
            <a:off x="208248" y="6453336"/>
            <a:ext cx="9489504" cy="45719"/>
          </a:xfrm>
          <a:prstGeom prst="rect">
            <a:avLst/>
          </a:prstGeom>
        </p:spPr>
      </p:pic>
      <p:pic>
        <p:nvPicPr>
          <p:cNvPr id="1130" name="図 11"/>
          <p:cNvPicPr>
            <a:picLocks noChangeAspect="1"/>
          </p:cNvPicPr>
          <p:nvPr userDrawn="1"/>
        </p:nvPicPr>
        <p:blipFill>
          <a:blip r:embed="rId3"/>
          <a:stretch>
            <a:fillRect/>
          </a:stretch>
        </p:blipFill>
        <p:spPr>
          <a:xfrm>
            <a:off x="261712" y="918465"/>
            <a:ext cx="9299800" cy="62263"/>
          </a:xfrm>
          <a:prstGeom prst="rect">
            <a:avLst/>
          </a:prstGeom>
        </p:spPr>
      </p:pic>
      <p:sp>
        <p:nvSpPr>
          <p:cNvPr id="1131" name="Rectangle 13"/>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hangingPunct="1">
              <a:defRPr/>
            </a:pPr>
            <a:endParaRPr lang="ja-JP" altLang="en-US" dirty="0">
              <a:solidFill>
                <a:srgbClr val="1F497D"/>
              </a:solidFill>
            </a:endParaRPr>
          </a:p>
        </p:txBody>
      </p:sp>
      <p:pic>
        <p:nvPicPr>
          <p:cNvPr id="1132" name="図 9"/>
          <p:cNvPicPr>
            <a:picLocks noChangeAspect="1"/>
          </p:cNvPicPr>
          <p:nvPr userDrawn="1"/>
        </p:nvPicPr>
        <p:blipFill>
          <a:blip r:embed="rId4"/>
          <a:stretch>
            <a:fillRect/>
          </a:stretch>
        </p:blipFill>
        <p:spPr>
          <a:xfrm>
            <a:off x="56456" y="6518156"/>
            <a:ext cx="944326" cy="288032"/>
          </a:xfrm>
          <a:prstGeom prst="rect">
            <a:avLst/>
          </a:prstGeom>
          <a:noFill/>
          <a:ln>
            <a:noFill/>
          </a:ln>
        </p:spPr>
      </p:pic>
      <p:sp>
        <p:nvSpPr>
          <p:cNvPr id="1133" name="テキスト ボックス 8"/>
          <p:cNvSpPr txBox="1"/>
          <p:nvPr userDrawn="1"/>
        </p:nvSpPr>
        <p:spPr>
          <a:xfrm>
            <a:off x="848544" y="6530107"/>
            <a:ext cx="2520242" cy="253916"/>
          </a:xfrm>
          <a:prstGeom prst="rect">
            <a:avLst/>
          </a:prstGeom>
          <a:noFill/>
        </p:spPr>
        <p:txBody>
          <a:bodyPr wrap="none" rtlCol="0">
            <a:spAutoFit/>
          </a:bodyPr>
          <a:lstStyle/>
          <a:p>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8964477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セクション見出し">
    <p:spTree>
      <p:nvGrpSpPr>
        <p:cNvPr id="1" name=""/>
        <p:cNvGrpSpPr/>
        <p:nvPr/>
      </p:nvGrpSpPr>
      <p:grpSpPr>
        <a:xfrm>
          <a:off x="0" y="0"/>
          <a:ext cx="0" cy="0"/>
          <a:chOff x="0" y="0"/>
          <a:chExt cx="0" cy="0"/>
        </a:xfrm>
      </p:grpSpPr>
      <p:sp>
        <p:nvSpPr>
          <p:cNvPr id="1136"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137" name="図 9"/>
          <p:cNvPicPr>
            <a:picLocks noChangeAspect="1"/>
          </p:cNvPicPr>
          <p:nvPr userDrawn="1"/>
        </p:nvPicPr>
        <p:blipFill>
          <a:blip r:embed="rId2"/>
          <a:stretch>
            <a:fillRect/>
          </a:stretch>
        </p:blipFill>
        <p:spPr>
          <a:xfrm>
            <a:off x="208248" y="6453336"/>
            <a:ext cx="9489504" cy="45719"/>
          </a:xfrm>
          <a:prstGeom prst="rect">
            <a:avLst/>
          </a:prstGeom>
        </p:spPr>
      </p:pic>
      <p:pic>
        <p:nvPicPr>
          <p:cNvPr id="1138" name="図 11"/>
          <p:cNvPicPr>
            <a:picLocks noChangeAspect="1"/>
          </p:cNvPicPr>
          <p:nvPr userDrawn="1"/>
        </p:nvPicPr>
        <p:blipFill>
          <a:blip r:embed="rId3"/>
          <a:stretch>
            <a:fillRect/>
          </a:stretch>
        </p:blipFill>
        <p:spPr>
          <a:xfrm>
            <a:off x="261712" y="918465"/>
            <a:ext cx="9299800" cy="62263"/>
          </a:xfrm>
          <a:prstGeom prst="rect">
            <a:avLst/>
          </a:prstGeom>
        </p:spPr>
      </p:pic>
      <p:sp>
        <p:nvSpPr>
          <p:cNvPr id="1139" name="テキスト ボックス 8"/>
          <p:cNvSpPr txBox="1"/>
          <p:nvPr userDrawn="1"/>
        </p:nvSpPr>
        <p:spPr>
          <a:xfrm>
            <a:off x="74471" y="6518156"/>
            <a:ext cx="3058851" cy="253916"/>
          </a:xfrm>
          <a:prstGeom prst="rect">
            <a:avLst/>
          </a:prstGeom>
          <a:noFill/>
        </p:spPr>
        <p:txBody>
          <a:bodyPr wrap="none" rtlCol="0">
            <a:spAutoFit/>
          </a:bodyPr>
          <a:lstStyle/>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広島県庁</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13">
            <a:extLst>
              <a:ext uri="{FF2B5EF4-FFF2-40B4-BE49-F238E27FC236}">
                <a16:creationId xmlns:a16="http://schemas.microsoft.com/office/drawing/2014/main" id="{2C4077A4-72F3-8BA3-CBDA-3B718E9568DA}"/>
              </a:ext>
            </a:extLst>
          </p:cNvPr>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hangingPunct="1">
              <a:defRPr/>
            </a:pPr>
            <a:endParaRPr lang="ja-JP" altLang="en-US" dirty="0">
              <a:solidFill>
                <a:srgbClr val="1F497D"/>
              </a:solidFill>
            </a:endParaRPr>
          </a:p>
        </p:txBody>
      </p:sp>
      <p:sp>
        <p:nvSpPr>
          <p:cNvPr id="3" name="Rectangle 16">
            <a:extLst>
              <a:ext uri="{FF2B5EF4-FFF2-40B4-BE49-F238E27FC236}">
                <a16:creationId xmlns:a16="http://schemas.microsoft.com/office/drawing/2014/main" id="{C657E87B-E5B1-97E0-0CF6-FD0D9B3FFFC1}"/>
              </a:ext>
            </a:extLst>
          </p:cNvPr>
          <p:cNvSpPr txBox="1">
            <a:spLocks noChangeArrowheads="1"/>
          </p:cNvSpPr>
          <p:nvPr userDrawn="1"/>
        </p:nvSpPr>
        <p:spPr>
          <a:xfrm>
            <a:off x="9057457" y="6457651"/>
            <a:ext cx="633322" cy="288032"/>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600" smtClean="0">
                <a:solidFill>
                  <a:prstClr val="black"/>
                </a:solidFill>
              </a:rPr>
              <a:pPr>
                <a:defRPr/>
              </a:pPr>
              <a:t>‹#›</a:t>
            </a:fld>
            <a:endParaRPr lang="en-US" altLang="ja-JP" sz="1600" dirty="0">
              <a:solidFill>
                <a:prstClr val="black"/>
              </a:solidFill>
            </a:endParaRPr>
          </a:p>
        </p:txBody>
      </p:sp>
    </p:spTree>
    <p:extLst>
      <p:ext uri="{BB962C8B-B14F-4D97-AF65-F5344CB8AC3E}">
        <p14:creationId xmlns:p14="http://schemas.microsoft.com/office/powerpoint/2010/main" val="13751605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セクション見出し">
    <p:spTree>
      <p:nvGrpSpPr>
        <p:cNvPr id="1" name=""/>
        <p:cNvGrpSpPr/>
        <p:nvPr/>
      </p:nvGrpSpPr>
      <p:grpSpPr>
        <a:xfrm>
          <a:off x="0" y="0"/>
          <a:ext cx="0" cy="0"/>
          <a:chOff x="0" y="0"/>
          <a:chExt cx="0" cy="0"/>
        </a:xfrm>
      </p:grpSpPr>
      <p:sp>
        <p:nvSpPr>
          <p:cNvPr id="1142" name="テキスト プレースホルダー 2"/>
          <p:cNvSpPr>
            <a:spLocks noGrp="1"/>
          </p:cNvSpPr>
          <p:nvPr>
            <p:ph type="body" sz="quarter" idx="14" hasCustomPrompt="1"/>
          </p:nvPr>
        </p:nvSpPr>
        <p:spPr>
          <a:xfrm>
            <a:off x="344489" y="260648"/>
            <a:ext cx="8136904"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ページタイトル、ページタイトル、ページタイトル</a:t>
            </a:r>
          </a:p>
        </p:txBody>
      </p:sp>
      <p:pic>
        <p:nvPicPr>
          <p:cNvPr id="1143" name="図 9"/>
          <p:cNvPicPr>
            <a:picLocks noChangeAspect="1"/>
          </p:cNvPicPr>
          <p:nvPr userDrawn="1"/>
        </p:nvPicPr>
        <p:blipFill>
          <a:blip r:embed="rId2"/>
          <a:stretch>
            <a:fillRect/>
          </a:stretch>
        </p:blipFill>
        <p:spPr>
          <a:xfrm>
            <a:off x="208248" y="6453336"/>
            <a:ext cx="9489504" cy="45719"/>
          </a:xfrm>
          <a:prstGeom prst="rect">
            <a:avLst/>
          </a:prstGeom>
        </p:spPr>
      </p:pic>
      <p:pic>
        <p:nvPicPr>
          <p:cNvPr id="1144" name="図 11"/>
          <p:cNvPicPr>
            <a:picLocks noChangeAspect="1"/>
          </p:cNvPicPr>
          <p:nvPr userDrawn="1"/>
        </p:nvPicPr>
        <p:blipFill>
          <a:blip r:embed="rId3"/>
          <a:stretch>
            <a:fillRect/>
          </a:stretch>
        </p:blipFill>
        <p:spPr>
          <a:xfrm>
            <a:off x="261712" y="918465"/>
            <a:ext cx="9299800" cy="62263"/>
          </a:xfrm>
          <a:prstGeom prst="rect">
            <a:avLst/>
          </a:prstGeom>
        </p:spPr>
      </p:pic>
      <p:sp>
        <p:nvSpPr>
          <p:cNvPr id="2" name="Rectangle 13">
            <a:extLst>
              <a:ext uri="{FF2B5EF4-FFF2-40B4-BE49-F238E27FC236}">
                <a16:creationId xmlns:a16="http://schemas.microsoft.com/office/drawing/2014/main" id="{45357ED7-D0B2-0C3F-3597-0A8FB9BDEC68}"/>
              </a:ext>
            </a:extLst>
          </p:cNvPr>
          <p:cNvSpPr>
            <a:spLocks noChangeArrowheads="1"/>
          </p:cNvSpPr>
          <p:nvPr userDrawn="1"/>
        </p:nvSpPr>
        <p:spPr>
          <a:xfrm>
            <a:off x="200472" y="260647"/>
            <a:ext cx="62153" cy="576000"/>
          </a:xfrm>
          <a:prstGeom prst="rect">
            <a:avLst/>
          </a:prstGeom>
          <a:solidFill>
            <a:srgbClr val="D70021"/>
          </a:solidFill>
          <a:ln>
            <a:noFill/>
          </a:ln>
          <a:effectLst/>
        </p:spPr>
        <p:txBody>
          <a:bodyPr wrap="none" lIns="91176" tIns="45590" rIns="91176" bIns="45590" anchor="ctr"/>
          <a:lstStyle>
            <a:lvl1pPr eaLnBrk="0" hangingPunct="0">
              <a:defRPr kumimoji="1" sz="2400">
                <a:solidFill>
                  <a:schemeClr val="tx2"/>
                </a:solidFill>
                <a:latin typeface="HGPｺﾞｼｯｸE" pitchFamily="50" charset="-128"/>
                <a:ea typeface="HGPｺﾞｼｯｸE" pitchFamily="50" charset="-128"/>
              </a:defRPr>
            </a:lvl1pPr>
            <a:lvl2pPr marL="742950" indent="-285750" eaLnBrk="0" hangingPunct="0">
              <a:defRPr kumimoji="1" sz="2400">
                <a:solidFill>
                  <a:schemeClr val="tx2"/>
                </a:solidFill>
                <a:latin typeface="HGPｺﾞｼｯｸE" pitchFamily="50" charset="-128"/>
                <a:ea typeface="HGPｺﾞｼｯｸE" pitchFamily="50" charset="-128"/>
              </a:defRPr>
            </a:lvl2pPr>
            <a:lvl3pPr marL="1143000" indent="-228600" eaLnBrk="0" hangingPunct="0">
              <a:defRPr kumimoji="1" sz="2400">
                <a:solidFill>
                  <a:schemeClr val="tx2"/>
                </a:solidFill>
                <a:latin typeface="HGPｺﾞｼｯｸE" pitchFamily="50" charset="-128"/>
                <a:ea typeface="HGPｺﾞｼｯｸE" pitchFamily="50" charset="-128"/>
              </a:defRPr>
            </a:lvl3pPr>
            <a:lvl4pPr marL="1600200" indent="-228600" eaLnBrk="0" hangingPunct="0">
              <a:defRPr kumimoji="1" sz="2400">
                <a:solidFill>
                  <a:schemeClr val="tx2"/>
                </a:solidFill>
                <a:latin typeface="HGPｺﾞｼｯｸE" pitchFamily="50" charset="-128"/>
                <a:ea typeface="HGPｺﾞｼｯｸE" pitchFamily="50" charset="-128"/>
              </a:defRPr>
            </a:lvl4pPr>
            <a:lvl5pPr marL="2057400" indent="-228600" eaLnBrk="0" hangingPunct="0">
              <a:defRPr kumimoji="1" sz="2400">
                <a:solidFill>
                  <a:schemeClr val="tx2"/>
                </a:solidFill>
                <a:latin typeface="HGPｺﾞｼｯｸE" pitchFamily="50" charset="-128"/>
                <a:ea typeface="HGPｺﾞｼｯｸE" pitchFamily="50" charset="-128"/>
              </a:defRPr>
            </a:lvl5pPr>
            <a:lvl6pPr marL="25146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6pPr>
            <a:lvl7pPr marL="29718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7pPr>
            <a:lvl8pPr marL="34290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8pPr>
            <a:lvl9pPr marL="3886200" indent="-228600" eaLnBrk="0" fontAlgn="base" hangingPunct="0">
              <a:spcBef>
                <a:spcPct val="0"/>
              </a:spcBef>
              <a:spcAft>
                <a:spcPct val="0"/>
              </a:spcAft>
              <a:defRPr kumimoji="1" sz="2400">
                <a:solidFill>
                  <a:schemeClr val="tx2"/>
                </a:solidFill>
                <a:latin typeface="HGPｺﾞｼｯｸE" pitchFamily="50" charset="-128"/>
                <a:ea typeface="HGPｺﾞｼｯｸE" pitchFamily="50" charset="-128"/>
              </a:defRPr>
            </a:lvl9pPr>
          </a:lstStyle>
          <a:p>
            <a:pPr eaLnBrk="1" hangingPunct="1">
              <a:defRPr/>
            </a:pPr>
            <a:endParaRPr lang="ja-JP" altLang="en-US" dirty="0">
              <a:solidFill>
                <a:srgbClr val="1F497D"/>
              </a:solidFill>
            </a:endParaRPr>
          </a:p>
        </p:txBody>
      </p:sp>
      <p:sp>
        <p:nvSpPr>
          <p:cNvPr id="4" name="Rectangle 16">
            <a:extLst>
              <a:ext uri="{FF2B5EF4-FFF2-40B4-BE49-F238E27FC236}">
                <a16:creationId xmlns:a16="http://schemas.microsoft.com/office/drawing/2014/main" id="{30FB19E3-F842-18D4-35F9-14F827186869}"/>
              </a:ext>
            </a:extLst>
          </p:cNvPr>
          <p:cNvSpPr txBox="1">
            <a:spLocks noChangeArrowheads="1"/>
          </p:cNvSpPr>
          <p:nvPr userDrawn="1"/>
        </p:nvSpPr>
        <p:spPr>
          <a:xfrm>
            <a:off x="9057457" y="6457651"/>
            <a:ext cx="633322" cy="288032"/>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600" smtClean="0">
                <a:solidFill>
                  <a:prstClr val="black"/>
                </a:solidFill>
              </a:rPr>
              <a:pPr>
                <a:defRPr/>
              </a:pPr>
              <a:t>‹#›</a:t>
            </a:fld>
            <a:endParaRPr lang="en-US" altLang="ja-JP" sz="1600" dirty="0">
              <a:solidFill>
                <a:prstClr val="black"/>
              </a:solidFill>
            </a:endParaRPr>
          </a:p>
        </p:txBody>
      </p:sp>
    </p:spTree>
    <p:extLst>
      <p:ext uri="{BB962C8B-B14F-4D97-AF65-F5344CB8AC3E}">
        <p14:creationId xmlns:p14="http://schemas.microsoft.com/office/powerpoint/2010/main" val="16954988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pic>
        <p:nvPicPr>
          <p:cNvPr id="1147" name="図 9"/>
          <p:cNvPicPr>
            <a:picLocks noChangeAspect="1"/>
          </p:cNvPicPr>
          <p:nvPr userDrawn="1"/>
        </p:nvPicPr>
        <p:blipFill>
          <a:blip r:embed="rId2"/>
          <a:stretch>
            <a:fillRect/>
          </a:stretch>
        </p:blipFill>
        <p:spPr>
          <a:xfrm>
            <a:off x="208248" y="6453336"/>
            <a:ext cx="9489504" cy="45719"/>
          </a:xfrm>
          <a:prstGeom prst="rect">
            <a:avLst/>
          </a:prstGeom>
        </p:spPr>
      </p:pic>
      <p:sp>
        <p:nvSpPr>
          <p:cNvPr id="1148" name="テキスト ボックス 8"/>
          <p:cNvSpPr txBox="1"/>
          <p:nvPr userDrawn="1"/>
        </p:nvSpPr>
        <p:spPr>
          <a:xfrm>
            <a:off x="74471" y="6518156"/>
            <a:ext cx="3058851" cy="253916"/>
          </a:xfrm>
          <a:prstGeom prst="rect">
            <a:avLst/>
          </a:prstGeom>
          <a:noFill/>
        </p:spPr>
        <p:txBody>
          <a:bodyPr wrap="none" rtlCol="0">
            <a:spAutoFit/>
          </a:bodyPr>
          <a:lstStyle/>
          <a:p>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広島県庁</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/Hiroshima Prefectural Government</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16">
            <a:extLst>
              <a:ext uri="{FF2B5EF4-FFF2-40B4-BE49-F238E27FC236}">
                <a16:creationId xmlns:a16="http://schemas.microsoft.com/office/drawing/2014/main" id="{D3C77DBF-A2E3-A7CD-6CFE-F18AC670EE54}"/>
              </a:ext>
            </a:extLst>
          </p:cNvPr>
          <p:cNvSpPr txBox="1">
            <a:spLocks noChangeArrowheads="1"/>
          </p:cNvSpPr>
          <p:nvPr userDrawn="1"/>
        </p:nvSpPr>
        <p:spPr>
          <a:xfrm>
            <a:off x="9057457" y="6457651"/>
            <a:ext cx="633322" cy="288032"/>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600" smtClean="0">
                <a:solidFill>
                  <a:prstClr val="black"/>
                </a:solidFill>
              </a:rPr>
              <a:pPr>
                <a:defRPr/>
              </a:pPr>
              <a:t>‹#›</a:t>
            </a:fld>
            <a:endParaRPr lang="en-US" altLang="ja-JP" sz="1600" dirty="0">
              <a:solidFill>
                <a:prstClr val="black"/>
              </a:solidFill>
            </a:endParaRPr>
          </a:p>
        </p:txBody>
      </p:sp>
    </p:spTree>
    <p:extLst>
      <p:ext uri="{BB962C8B-B14F-4D97-AF65-F5344CB8AC3E}">
        <p14:creationId xmlns:p14="http://schemas.microsoft.com/office/powerpoint/2010/main" val="3553859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pic>
        <p:nvPicPr>
          <p:cNvPr id="1150" name="図 1"/>
          <p:cNvPicPr>
            <a:picLocks noChangeAspect="1"/>
          </p:cNvPicPr>
          <p:nvPr userDrawn="1"/>
        </p:nvPicPr>
        <p:blipFill>
          <a:blip r:embed="rId2"/>
          <a:stretch>
            <a:fillRect/>
          </a:stretch>
        </p:blipFill>
        <p:spPr>
          <a:xfrm>
            <a:off x="488504" y="2636912"/>
            <a:ext cx="9025011" cy="864096"/>
          </a:xfrm>
          <a:prstGeom prst="rect">
            <a:avLst/>
          </a:prstGeom>
        </p:spPr>
      </p:pic>
      <p:sp>
        <p:nvSpPr>
          <p:cNvPr id="1151" name="テキスト プレースホルダー 2"/>
          <p:cNvSpPr>
            <a:spLocks noGrp="1"/>
          </p:cNvSpPr>
          <p:nvPr>
            <p:ph type="body" sz="quarter" idx="14" hasCustomPrompt="1"/>
          </p:nvPr>
        </p:nvSpPr>
        <p:spPr>
          <a:xfrm>
            <a:off x="704528" y="2782416"/>
            <a:ext cx="8496944"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タイトル、タイトル、タイトル</a:t>
            </a:r>
          </a:p>
        </p:txBody>
      </p:sp>
      <p:sp>
        <p:nvSpPr>
          <p:cNvPr id="2" name="Rectangle 16">
            <a:extLst>
              <a:ext uri="{FF2B5EF4-FFF2-40B4-BE49-F238E27FC236}">
                <a16:creationId xmlns:a16="http://schemas.microsoft.com/office/drawing/2014/main" id="{B04C3929-39DB-6C27-4756-CFD977C1D518}"/>
              </a:ext>
            </a:extLst>
          </p:cNvPr>
          <p:cNvSpPr txBox="1">
            <a:spLocks noChangeArrowheads="1"/>
          </p:cNvSpPr>
          <p:nvPr userDrawn="1"/>
        </p:nvSpPr>
        <p:spPr>
          <a:xfrm>
            <a:off x="9057457" y="6457651"/>
            <a:ext cx="633322" cy="288032"/>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600" smtClean="0">
                <a:solidFill>
                  <a:prstClr val="black"/>
                </a:solidFill>
              </a:rPr>
              <a:pPr>
                <a:defRPr/>
              </a:pPr>
              <a:t>‹#›</a:t>
            </a:fld>
            <a:endParaRPr lang="en-US" altLang="ja-JP" sz="1600" dirty="0">
              <a:solidFill>
                <a:prstClr val="black"/>
              </a:solidFill>
            </a:endParaRPr>
          </a:p>
        </p:txBody>
      </p:sp>
    </p:spTree>
    <p:extLst>
      <p:ext uri="{BB962C8B-B14F-4D97-AF65-F5344CB8AC3E}">
        <p14:creationId xmlns:p14="http://schemas.microsoft.com/office/powerpoint/2010/main" val="206555885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比較">
    <p:spTree>
      <p:nvGrpSpPr>
        <p:cNvPr id="1" name=""/>
        <p:cNvGrpSpPr/>
        <p:nvPr/>
      </p:nvGrpSpPr>
      <p:grpSpPr>
        <a:xfrm>
          <a:off x="0" y="0"/>
          <a:ext cx="0" cy="0"/>
          <a:chOff x="0" y="0"/>
          <a:chExt cx="0" cy="0"/>
        </a:xfrm>
      </p:grpSpPr>
      <p:pic>
        <p:nvPicPr>
          <p:cNvPr id="1154" name="図 1"/>
          <p:cNvPicPr>
            <a:picLocks noChangeAspect="1"/>
          </p:cNvPicPr>
          <p:nvPr userDrawn="1"/>
        </p:nvPicPr>
        <p:blipFill>
          <a:blip r:embed="rId2"/>
          <a:stretch>
            <a:fillRect/>
          </a:stretch>
        </p:blipFill>
        <p:spPr>
          <a:xfrm>
            <a:off x="3944888" y="2348880"/>
            <a:ext cx="5723776" cy="864096"/>
          </a:xfrm>
          <a:prstGeom prst="rect">
            <a:avLst/>
          </a:prstGeom>
        </p:spPr>
      </p:pic>
      <p:sp>
        <p:nvSpPr>
          <p:cNvPr id="1155" name="テキスト プレースホルダー 2"/>
          <p:cNvSpPr>
            <a:spLocks noGrp="1"/>
          </p:cNvSpPr>
          <p:nvPr>
            <p:ph type="body" sz="quarter" idx="14" hasCustomPrompt="1"/>
          </p:nvPr>
        </p:nvSpPr>
        <p:spPr>
          <a:xfrm>
            <a:off x="4088904" y="2494384"/>
            <a:ext cx="5472608" cy="573087"/>
          </a:xfrm>
          <a:prstGeom prst="rect">
            <a:avLst/>
          </a:prstGeom>
        </p:spPr>
        <p:txBody>
          <a:bodyPr anchor="ctr"/>
          <a:lstStyle>
            <a:lvl1pPr marL="0" indent="0">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タイトル、タイトル、タイトル</a:t>
            </a:r>
          </a:p>
        </p:txBody>
      </p:sp>
      <p:sp>
        <p:nvSpPr>
          <p:cNvPr id="2" name="Rectangle 16">
            <a:extLst>
              <a:ext uri="{FF2B5EF4-FFF2-40B4-BE49-F238E27FC236}">
                <a16:creationId xmlns:a16="http://schemas.microsoft.com/office/drawing/2014/main" id="{40EB175F-C8F1-B8C2-AE96-9BEAADEE0464}"/>
              </a:ext>
            </a:extLst>
          </p:cNvPr>
          <p:cNvSpPr txBox="1">
            <a:spLocks noChangeArrowheads="1"/>
          </p:cNvSpPr>
          <p:nvPr userDrawn="1"/>
        </p:nvSpPr>
        <p:spPr>
          <a:xfrm>
            <a:off x="9057457" y="6457651"/>
            <a:ext cx="633322" cy="288032"/>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600" smtClean="0">
                <a:solidFill>
                  <a:prstClr val="black"/>
                </a:solidFill>
              </a:rPr>
              <a:pPr>
                <a:defRPr/>
              </a:pPr>
              <a:t>‹#›</a:t>
            </a:fld>
            <a:endParaRPr lang="en-US" altLang="ja-JP" sz="1600" dirty="0">
              <a:solidFill>
                <a:prstClr val="black"/>
              </a:solidFill>
            </a:endParaRPr>
          </a:p>
        </p:txBody>
      </p:sp>
    </p:spTree>
    <p:extLst>
      <p:ext uri="{BB962C8B-B14F-4D97-AF65-F5344CB8AC3E}">
        <p14:creationId xmlns:p14="http://schemas.microsoft.com/office/powerpoint/2010/main" val="23180975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比較">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8A088812-0070-2659-5263-2B19FAE57646}"/>
              </a:ext>
            </a:extLst>
          </p:cNvPr>
          <p:cNvSpPr txBox="1">
            <a:spLocks noChangeArrowheads="1"/>
          </p:cNvSpPr>
          <p:nvPr userDrawn="1"/>
        </p:nvSpPr>
        <p:spPr>
          <a:xfrm>
            <a:off x="9057457" y="6457651"/>
            <a:ext cx="633322" cy="288032"/>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z="1600" smtClean="0">
                <a:solidFill>
                  <a:prstClr val="black"/>
                </a:solidFill>
              </a:rPr>
              <a:pPr>
                <a:defRPr/>
              </a:pPr>
              <a:t>‹#›</a:t>
            </a:fld>
            <a:endParaRPr lang="en-US" altLang="ja-JP" sz="1600" dirty="0">
              <a:solidFill>
                <a:prstClr val="black"/>
              </a:solidFill>
            </a:endParaRPr>
          </a:p>
        </p:txBody>
      </p:sp>
    </p:spTree>
    <p:extLst>
      <p:ext uri="{BB962C8B-B14F-4D97-AF65-F5344CB8AC3E}">
        <p14:creationId xmlns:p14="http://schemas.microsoft.com/office/powerpoint/2010/main" val="3967686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1032" name="Rectangle 16"/>
          <p:cNvSpPr txBox="1">
            <a:spLocks noChangeArrowheads="1"/>
          </p:cNvSpPr>
          <p:nvPr userDrawn="1"/>
        </p:nvSpPr>
        <p:spPr>
          <a:xfrm>
            <a:off x="9414140" y="6554788"/>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endParaRPr lang="en-US" altLang="ja-JP" dirty="0">
              <a:solidFill>
                <a:prstClr val="black"/>
              </a:solidFill>
            </a:endParaRPr>
          </a:p>
        </p:txBody>
      </p:sp>
      <p:sp>
        <p:nvSpPr>
          <p:cNvPr id="1033" name="Rectangle 16"/>
          <p:cNvSpPr txBox="1">
            <a:spLocks noChangeArrowheads="1"/>
          </p:cNvSpPr>
          <p:nvPr userDrawn="1"/>
        </p:nvSpPr>
        <p:spPr>
          <a:xfrm>
            <a:off x="9321486" y="6453336"/>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205598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2 つのコンテンツ">
    <p:spTree>
      <p:nvGrpSpPr>
        <p:cNvPr id="1" name=""/>
        <p:cNvGrpSpPr/>
        <p:nvPr/>
      </p:nvGrpSpPr>
      <p:grpSpPr>
        <a:xfrm>
          <a:off x="0" y="0"/>
          <a:ext cx="0" cy="0"/>
          <a:chOff x="0" y="0"/>
          <a:chExt cx="0" cy="0"/>
        </a:xfrm>
      </p:grpSpPr>
      <p:sp>
        <p:nvSpPr>
          <p:cNvPr id="1035" name="Rectangle 16"/>
          <p:cNvSpPr txBox="1">
            <a:spLocks noChangeArrowheads="1"/>
          </p:cNvSpPr>
          <p:nvPr userDrawn="1"/>
        </p:nvSpPr>
        <p:spPr>
          <a:xfrm>
            <a:off x="9414140" y="6554788"/>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endParaRPr lang="en-US" altLang="ja-JP" dirty="0">
              <a:solidFill>
                <a:prstClr val="black"/>
              </a:solidFill>
            </a:endParaRPr>
          </a:p>
        </p:txBody>
      </p:sp>
      <p:sp>
        <p:nvSpPr>
          <p:cNvPr id="1036" name="Rectangle 16"/>
          <p:cNvSpPr txBox="1">
            <a:spLocks noChangeArrowheads="1"/>
          </p:cNvSpPr>
          <p:nvPr userDrawn="1"/>
        </p:nvSpPr>
        <p:spPr>
          <a:xfrm>
            <a:off x="9321486" y="6453336"/>
            <a:ext cx="467783" cy="279400"/>
          </a:xfrm>
          <a:prstGeom prst="rect">
            <a:avLst/>
          </a:prstGeom>
          <a:noFill/>
          <a:ln>
            <a:noFill/>
          </a:ln>
          <a:effectLst/>
        </p:spPr>
        <p:txBody>
          <a:bodyPr anchor="ctr" anchorCtr="1"/>
          <a:lstStyle>
            <a:defPPr>
              <a:defRPr lang="ja-JP"/>
            </a:defPPr>
            <a:lvl1pPr algn="r" rtl="0" fontAlgn="base">
              <a:spcBef>
                <a:spcPct val="0"/>
              </a:spcBef>
              <a:spcAft>
                <a:spcPct val="0"/>
              </a:spcAft>
              <a:defRPr kumimoji="1" sz="1000"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4572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2pPr>
            <a:lvl3pPr marL="9144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3pPr>
            <a:lvl4pPr marL="13716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4pPr>
            <a:lvl5pPr marL="1828800" algn="l" rtl="0" fontAlgn="base">
              <a:spcBef>
                <a:spcPct val="0"/>
              </a:spcBef>
              <a:spcAft>
                <a:spcPct val="0"/>
              </a:spcAft>
              <a:defRPr kumimoji="1" sz="24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400" kern="1200">
                <a:solidFill>
                  <a:schemeClr val="tx2"/>
                </a:solidFill>
                <a:latin typeface="HGPｺﾞｼｯｸE" pitchFamily="50" charset="-128"/>
                <a:ea typeface="HGPｺﾞｼｯｸE" pitchFamily="50" charset="-128"/>
                <a:cs typeface="+mn-cs"/>
              </a:defRPr>
            </a:lvl9pPr>
          </a:lstStyle>
          <a:p>
            <a:pPr>
              <a:defRPr/>
            </a:pPr>
            <a:fld id="{06A07BD4-9AD9-469B-8DA8-55AB8A930C4E}" type="slidenum">
              <a:rPr lang="en-US" altLang="ja-JP" smtClean="0">
                <a:solidFill>
                  <a:prstClr val="black"/>
                </a:solidFill>
              </a:rPr>
              <a:pPr>
                <a:defRPr/>
              </a:pPr>
              <a:t>‹#›</a:t>
            </a:fld>
            <a:endParaRPr lang="en-US" altLang="ja-JP" dirty="0">
              <a:solidFill>
                <a:prstClr val="black"/>
              </a:solidFill>
            </a:endParaRPr>
          </a:p>
        </p:txBody>
      </p:sp>
      <p:pic>
        <p:nvPicPr>
          <p:cNvPr id="1037" name="図 5" descr="テキスト&#10;&#10;自動的に生成された説明"/>
          <p:cNvPicPr>
            <a:picLocks noChangeAspect="1"/>
          </p:cNvPicPr>
          <p:nvPr userDrawn="1"/>
        </p:nvPicPr>
        <p:blipFill>
          <a:blip r:embed="rId2"/>
          <a:srcRect r="46252"/>
          <a:stretch>
            <a:fillRect/>
          </a:stretch>
        </p:blipFill>
        <p:spPr>
          <a:xfrm>
            <a:off x="4304928" y="5719787"/>
            <a:ext cx="1440160" cy="746100"/>
          </a:xfrm>
          <a:prstGeom prst="rect">
            <a:avLst/>
          </a:prstGeom>
        </p:spPr>
      </p:pic>
    </p:spTree>
    <p:extLst>
      <p:ext uri="{BB962C8B-B14F-4D97-AF65-F5344CB8AC3E}">
        <p14:creationId xmlns:p14="http://schemas.microsoft.com/office/powerpoint/2010/main" val="2036794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1039" name="テキスト プレースホルダー 2"/>
          <p:cNvSpPr>
            <a:spLocks noGrp="1"/>
          </p:cNvSpPr>
          <p:nvPr>
            <p:ph type="body" sz="quarter" idx="15" hasCustomPrompt="1"/>
          </p:nvPr>
        </p:nvSpPr>
        <p:spPr>
          <a:xfrm>
            <a:off x="2720752" y="5157192"/>
            <a:ext cx="4752528"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令和●年●月●日</a:t>
            </a:r>
          </a:p>
        </p:txBody>
      </p:sp>
      <p:sp>
        <p:nvSpPr>
          <p:cNvPr id="1040" name="テキスト プレースホルダー 2"/>
          <p:cNvSpPr>
            <a:spLocks noGrp="1"/>
          </p:cNvSpPr>
          <p:nvPr>
            <p:ph type="body" sz="quarter" idx="16" hasCustomPrompt="1"/>
          </p:nvPr>
        </p:nvSpPr>
        <p:spPr>
          <a:xfrm>
            <a:off x="2720727" y="5877272"/>
            <a:ext cx="4752528" cy="573087"/>
          </a:xfrm>
          <a:prstGeom prst="rect">
            <a:avLst/>
          </a:prstGeom>
        </p:spPr>
        <p:txBody>
          <a:bodyPr anchor="ctr"/>
          <a:lstStyle>
            <a:lvl1pPr marL="0" indent="0" algn="ctr">
              <a:buNone/>
              <a:defRPr sz="2167">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stStyle>
          <a:p>
            <a:pPr lvl="0"/>
            <a:r>
              <a:rPr kumimoji="1" lang="ja-JP" altLang="en-US" dirty="0"/>
              <a:t>（所属名）</a:t>
            </a:r>
          </a:p>
        </p:txBody>
      </p:sp>
    </p:spTree>
    <p:extLst>
      <p:ext uri="{BB962C8B-B14F-4D97-AF65-F5344CB8AC3E}">
        <p14:creationId xmlns:p14="http://schemas.microsoft.com/office/powerpoint/2010/main" val="96652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比較">
    <p:spTree>
      <p:nvGrpSpPr>
        <p:cNvPr id="1" name=""/>
        <p:cNvGrpSpPr/>
        <p:nvPr/>
      </p:nvGrpSpPr>
      <p:grpSpPr>
        <a:xfrm>
          <a:off x="0" y="0"/>
          <a:ext cx="0" cy="0"/>
          <a:chOff x="0" y="0"/>
          <a:chExt cx="0" cy="0"/>
        </a:xfrm>
      </p:grpSpPr>
      <p:pic>
        <p:nvPicPr>
          <p:cNvPr id="1042" name="図 4" descr="テキスト&#10;&#10;自動的に生成された説明"/>
          <p:cNvPicPr>
            <a:picLocks noChangeAspect="1"/>
          </p:cNvPicPr>
          <p:nvPr userDrawn="1"/>
        </p:nvPicPr>
        <p:blipFill>
          <a:blip r:embed="rId2"/>
          <a:srcRect r="41937"/>
          <a:stretch>
            <a:fillRect/>
          </a:stretch>
        </p:blipFill>
        <p:spPr>
          <a:xfrm>
            <a:off x="3613264" y="5779244"/>
            <a:ext cx="1555760" cy="746100"/>
          </a:xfrm>
          <a:prstGeom prst="rect">
            <a:avLst/>
          </a:prstGeom>
        </p:spPr>
      </p:pic>
      <p:pic>
        <p:nvPicPr>
          <p:cNvPr id="1043" name="図 2"/>
          <p:cNvPicPr>
            <a:picLocks noChangeAspect="1"/>
          </p:cNvPicPr>
          <p:nvPr userDrawn="1"/>
        </p:nvPicPr>
        <p:blipFill>
          <a:blip r:embed="rId3"/>
          <a:stretch>
            <a:fillRect/>
          </a:stretch>
        </p:blipFill>
        <p:spPr>
          <a:xfrm>
            <a:off x="5241032" y="5779244"/>
            <a:ext cx="1229103" cy="778752"/>
          </a:xfrm>
          <a:prstGeom prst="rect">
            <a:avLst/>
          </a:prstGeom>
        </p:spPr>
      </p:pic>
    </p:spTree>
    <p:extLst>
      <p:ext uri="{BB962C8B-B14F-4D97-AF65-F5344CB8AC3E}">
        <p14:creationId xmlns:p14="http://schemas.microsoft.com/office/powerpoint/2010/main" val="2111302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pic>
        <p:nvPicPr>
          <p:cNvPr id="1046" name="図 2" descr="テキスト&#10;&#10;自動的に生成された説明"/>
          <p:cNvPicPr>
            <a:picLocks noChangeAspect="1"/>
          </p:cNvPicPr>
          <p:nvPr userDrawn="1"/>
        </p:nvPicPr>
        <p:blipFill>
          <a:blip r:embed="rId2"/>
          <a:srcRect r="41937"/>
          <a:stretch>
            <a:fillRect/>
          </a:stretch>
        </p:blipFill>
        <p:spPr>
          <a:xfrm>
            <a:off x="3613264" y="5779244"/>
            <a:ext cx="1555760" cy="746100"/>
          </a:xfrm>
          <a:prstGeom prst="rect">
            <a:avLst/>
          </a:prstGeom>
        </p:spPr>
      </p:pic>
      <p:pic>
        <p:nvPicPr>
          <p:cNvPr id="1047" name="図 3"/>
          <p:cNvPicPr>
            <a:picLocks noChangeAspect="1"/>
          </p:cNvPicPr>
          <p:nvPr userDrawn="1"/>
        </p:nvPicPr>
        <p:blipFill>
          <a:blip r:embed="rId3"/>
          <a:stretch>
            <a:fillRect/>
          </a:stretch>
        </p:blipFill>
        <p:spPr>
          <a:xfrm>
            <a:off x="5241032" y="5779244"/>
            <a:ext cx="1229103" cy="778752"/>
          </a:xfrm>
          <a:prstGeom prst="rect">
            <a:avLst/>
          </a:prstGeom>
        </p:spPr>
      </p:pic>
    </p:spTree>
    <p:extLst>
      <p:ext uri="{BB962C8B-B14F-4D97-AF65-F5344CB8AC3E}">
        <p14:creationId xmlns:p14="http://schemas.microsoft.com/office/powerpoint/2010/main" val="3210179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比較">
    <p:spTree>
      <p:nvGrpSpPr>
        <p:cNvPr id="1" name=""/>
        <p:cNvGrpSpPr/>
        <p:nvPr/>
      </p:nvGrpSpPr>
      <p:grpSpPr>
        <a:xfrm>
          <a:off x="0" y="0"/>
          <a:ext cx="0" cy="0"/>
          <a:chOff x="0" y="0"/>
          <a:chExt cx="0" cy="0"/>
        </a:xfrm>
      </p:grpSpPr>
      <p:sp>
        <p:nvSpPr>
          <p:cNvPr id="1049" name="テキスト ボックス 1"/>
          <p:cNvSpPr txBox="1"/>
          <p:nvPr userDrawn="1"/>
        </p:nvSpPr>
        <p:spPr>
          <a:xfrm>
            <a:off x="3368824" y="3625279"/>
            <a:ext cx="3163366" cy="307777"/>
          </a:xfrm>
          <a:prstGeom prst="rect">
            <a:avLst/>
          </a:prstGeom>
          <a:noFill/>
        </p:spPr>
        <p:txBody>
          <a:bodyPr wrap="none" rtlCol="0">
            <a:spAutoFit/>
          </a:bodyPr>
          <a:lstStyle/>
          <a:p>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https://www.pref.hiroshima.lg.jp/</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50" name="図 3" descr="テキスト&#10;&#10;自動的に生成された説明"/>
          <p:cNvPicPr>
            <a:picLocks noChangeAspect="1"/>
          </p:cNvPicPr>
          <p:nvPr userDrawn="1"/>
        </p:nvPicPr>
        <p:blipFill>
          <a:blip r:embed="rId2"/>
          <a:srcRect r="41937"/>
          <a:stretch>
            <a:fillRect/>
          </a:stretch>
        </p:blipFill>
        <p:spPr>
          <a:xfrm>
            <a:off x="3440832" y="2852936"/>
            <a:ext cx="1555760" cy="746100"/>
          </a:xfrm>
          <a:prstGeom prst="rect">
            <a:avLst/>
          </a:prstGeom>
        </p:spPr>
      </p:pic>
      <p:pic>
        <p:nvPicPr>
          <p:cNvPr id="1051" name="図 5"/>
          <p:cNvPicPr>
            <a:picLocks noChangeAspect="1"/>
          </p:cNvPicPr>
          <p:nvPr userDrawn="1"/>
        </p:nvPicPr>
        <p:blipFill>
          <a:blip r:embed="rId3"/>
          <a:stretch>
            <a:fillRect/>
          </a:stretch>
        </p:blipFill>
        <p:spPr>
          <a:xfrm>
            <a:off x="5068600" y="2852936"/>
            <a:ext cx="1229103" cy="778752"/>
          </a:xfrm>
          <a:prstGeom prst="rect">
            <a:avLst/>
          </a:prstGeom>
        </p:spPr>
      </p:pic>
    </p:spTree>
    <p:extLst>
      <p:ext uri="{BB962C8B-B14F-4D97-AF65-F5344CB8AC3E}">
        <p14:creationId xmlns:p14="http://schemas.microsoft.com/office/powerpoint/2010/main" val="1440027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比較">
    <p:spTree>
      <p:nvGrpSpPr>
        <p:cNvPr id="1" name=""/>
        <p:cNvGrpSpPr/>
        <p:nvPr/>
      </p:nvGrpSpPr>
      <p:grpSpPr>
        <a:xfrm>
          <a:off x="0" y="0"/>
          <a:ext cx="0" cy="0"/>
          <a:chOff x="0" y="0"/>
          <a:chExt cx="0" cy="0"/>
        </a:xfrm>
      </p:grpSpPr>
      <p:pic>
        <p:nvPicPr>
          <p:cNvPr id="1053" name="図 3" descr="図形, 四角形&#10;&#10;自動的に生成された説明"/>
          <p:cNvPicPr>
            <a:picLocks noChangeAspect="1"/>
          </p:cNvPicPr>
          <p:nvPr userDrawn="1"/>
        </p:nvPicPr>
        <p:blipFill>
          <a:blip r:embed="rId2"/>
          <a:stretch>
            <a:fillRect/>
          </a:stretch>
        </p:blipFill>
        <p:spPr>
          <a:xfrm>
            <a:off x="238298" y="178890"/>
            <a:ext cx="9429404" cy="6500220"/>
          </a:xfrm>
          <a:prstGeom prst="rect">
            <a:avLst/>
          </a:prstGeom>
        </p:spPr>
      </p:pic>
      <p:sp>
        <p:nvSpPr>
          <p:cNvPr id="1054" name="テキスト ボックス 1"/>
          <p:cNvSpPr txBox="1"/>
          <p:nvPr userDrawn="1"/>
        </p:nvSpPr>
        <p:spPr>
          <a:xfrm>
            <a:off x="3368824" y="3625279"/>
            <a:ext cx="3163366" cy="307777"/>
          </a:xfrm>
          <a:prstGeom prst="rect">
            <a:avLst/>
          </a:prstGeom>
          <a:noFill/>
        </p:spPr>
        <p:txBody>
          <a:bodyPr wrap="none" rtlCol="0">
            <a:spAutoFit/>
          </a:bodyPr>
          <a:lstStyle/>
          <a:p>
            <a:r>
              <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https://www.pref.hiroshima.lg.jp/</a:t>
            </a:r>
            <a:endPar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55" name="図 5" descr="テキスト&#10;&#10;自動的に生成された説明"/>
          <p:cNvPicPr>
            <a:picLocks noChangeAspect="1"/>
          </p:cNvPicPr>
          <p:nvPr userDrawn="1"/>
        </p:nvPicPr>
        <p:blipFill>
          <a:blip r:embed="rId3"/>
          <a:srcRect r="41937"/>
          <a:stretch>
            <a:fillRect/>
          </a:stretch>
        </p:blipFill>
        <p:spPr>
          <a:xfrm>
            <a:off x="3469248" y="2846527"/>
            <a:ext cx="1555760" cy="746100"/>
          </a:xfrm>
          <a:prstGeom prst="rect">
            <a:avLst/>
          </a:prstGeom>
        </p:spPr>
      </p:pic>
      <p:pic>
        <p:nvPicPr>
          <p:cNvPr id="1056" name="図 6"/>
          <p:cNvPicPr>
            <a:picLocks noChangeAspect="1"/>
          </p:cNvPicPr>
          <p:nvPr userDrawn="1"/>
        </p:nvPicPr>
        <p:blipFill>
          <a:blip r:embed="rId4"/>
          <a:stretch>
            <a:fillRect/>
          </a:stretch>
        </p:blipFill>
        <p:spPr>
          <a:xfrm>
            <a:off x="5097016" y="2846527"/>
            <a:ext cx="1229103" cy="778752"/>
          </a:xfrm>
          <a:prstGeom prst="rect">
            <a:avLst/>
          </a:prstGeom>
        </p:spPr>
      </p:pic>
    </p:spTree>
    <p:extLst>
      <p:ext uri="{BB962C8B-B14F-4D97-AF65-F5344CB8AC3E}">
        <p14:creationId xmlns:p14="http://schemas.microsoft.com/office/powerpoint/2010/main" val="1088520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比較">
    <p:spTree>
      <p:nvGrpSpPr>
        <p:cNvPr id="1" name=""/>
        <p:cNvGrpSpPr/>
        <p:nvPr/>
      </p:nvGrpSpPr>
      <p:grpSpPr>
        <a:xfrm>
          <a:off x="0" y="0"/>
          <a:ext cx="0" cy="0"/>
          <a:chOff x="0" y="0"/>
          <a:chExt cx="0" cy="0"/>
        </a:xfrm>
      </p:grpSpPr>
      <p:pic>
        <p:nvPicPr>
          <p:cNvPr id="1058" name="図 3" descr="図形, 四角形&#10;&#10;自動的に生成された説明"/>
          <p:cNvPicPr>
            <a:picLocks noChangeAspect="1"/>
          </p:cNvPicPr>
          <p:nvPr userDrawn="1"/>
        </p:nvPicPr>
        <p:blipFill>
          <a:blip r:embed="rId2"/>
          <a:stretch>
            <a:fillRect/>
          </a:stretch>
        </p:blipFill>
        <p:spPr>
          <a:xfrm>
            <a:off x="238298" y="178890"/>
            <a:ext cx="9429404" cy="6500220"/>
          </a:xfrm>
          <a:prstGeom prst="rect">
            <a:avLst/>
          </a:prstGeom>
        </p:spPr>
      </p:pic>
      <p:pic>
        <p:nvPicPr>
          <p:cNvPr id="1059" name="図 4" descr="テキスト&#10;&#10;自動的に生成された説明"/>
          <p:cNvPicPr>
            <a:picLocks noChangeAspect="1"/>
          </p:cNvPicPr>
          <p:nvPr userDrawn="1"/>
        </p:nvPicPr>
        <p:blipFill>
          <a:blip r:embed="rId3"/>
          <a:srcRect l="52687" r="41937"/>
          <a:stretch>
            <a:fillRect/>
          </a:stretch>
        </p:blipFill>
        <p:spPr>
          <a:xfrm>
            <a:off x="5025008" y="3085286"/>
            <a:ext cx="144016" cy="746100"/>
          </a:xfrm>
          <a:prstGeom prst="rect">
            <a:avLst/>
          </a:prstGeom>
        </p:spPr>
      </p:pic>
      <p:pic>
        <p:nvPicPr>
          <p:cNvPr id="1060" name="図 6"/>
          <p:cNvPicPr>
            <a:picLocks noChangeAspect="1"/>
          </p:cNvPicPr>
          <p:nvPr userDrawn="1"/>
        </p:nvPicPr>
        <p:blipFill>
          <a:blip r:embed="rId4"/>
          <a:stretch>
            <a:fillRect/>
          </a:stretch>
        </p:blipFill>
        <p:spPr>
          <a:xfrm>
            <a:off x="5169024" y="3068960"/>
            <a:ext cx="1229103" cy="778752"/>
          </a:xfrm>
          <a:prstGeom prst="rect">
            <a:avLst/>
          </a:prstGeom>
        </p:spPr>
      </p:pic>
    </p:spTree>
    <p:extLst>
      <p:ext uri="{BB962C8B-B14F-4D97-AF65-F5344CB8AC3E}">
        <p14:creationId xmlns:p14="http://schemas.microsoft.com/office/powerpoint/2010/main" val="1338062206"/>
      </p:ext>
    </p:extLst>
  </p:cSld>
  <p:clrMapOvr>
    <a:masterClrMapping/>
  </p:clrMapOvr>
</p:sldLayout>
</file>

<file path=ppt/slideMasters/_rels/slideMaster1.xml.rels>&#65279;<?xml version="1.0" encoding="utf-8" standalone="yes"?>
<Relationships xmlns="http://schemas.openxmlformats.org/package/2006/relationships">
  <Relationship Id="rId8" Type="http://schemas.openxmlformats.org/officeDocument/2006/relationships/image" Target="../media/image2.emf" />
  <Relationship Id="rId3" Type="http://schemas.openxmlformats.org/officeDocument/2006/relationships/slideLayout" Target="../slideLayouts/slideLayout3.xml" />
  <Relationship Id="rId7" Type="http://schemas.openxmlformats.org/officeDocument/2006/relationships/image" Target="../media/image1.png"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theme" Target="../theme/theme1.xml" />
  <Relationship Id="rId5" Type="http://schemas.openxmlformats.org/officeDocument/2006/relationships/slideLayout" Target="../slideLayouts/slideLayout5.xml" />
  <Relationship Id="rId4" Type="http://schemas.openxmlformats.org/officeDocument/2006/relationships/slideLayout" Target="../slideLayouts/slideLayout4.xml" />
</Relationships>
</file>

<file path=ppt/slideMasters/_rels/slideMaster2.xml.rels>&#65279;<?xml version="1.0" encoding="utf-8" standalone="yes"?>
<Relationships xmlns="http://schemas.openxmlformats.org/package/2006/relationships">
  <Relationship Id="rId3" Type="http://schemas.openxmlformats.org/officeDocument/2006/relationships/slideLayout" Target="../slideLayouts/slideLayout8.xml" />
  <Relationship Id="rId2" Type="http://schemas.openxmlformats.org/officeDocument/2006/relationships/slideLayout" Target="../slideLayouts/slideLayout7.xml" />
  <Relationship Id="rId1" Type="http://schemas.openxmlformats.org/officeDocument/2006/relationships/slideLayout" Target="../slideLayouts/slideLayout6.xml" />
  <Relationship Id="rId5" Type="http://schemas.openxmlformats.org/officeDocument/2006/relationships/theme" Target="../theme/theme2.xml" />
  <Relationship Id="rId4" Type="http://schemas.openxmlformats.org/officeDocument/2006/relationships/slideLayout" Target="../slideLayouts/slideLayout9.xml" />
</Relationships>
</file>

<file path=ppt/slideMasters/_rels/slideMaster3.xml.rels>&#65279;<?xml version="1.0" encoding="utf-8" standalone="yes"?>
<Relationships xmlns="http://schemas.openxmlformats.org/package/2006/relationships">
  <Relationship Id="rId8" Type="http://schemas.openxmlformats.org/officeDocument/2006/relationships/theme" Target="../theme/theme3.xml" />
  <Relationship Id="rId3" Type="http://schemas.openxmlformats.org/officeDocument/2006/relationships/slideLayout" Target="../slideLayouts/slideLayout12.xml" />
  <Relationship Id="rId7" Type="http://schemas.openxmlformats.org/officeDocument/2006/relationships/slideLayout" Target="../slideLayouts/slideLayout16.xml" />
  <Relationship Id="rId2" Type="http://schemas.openxmlformats.org/officeDocument/2006/relationships/slideLayout" Target="../slideLayouts/slideLayout11.xml" />
  <Relationship Id="rId1" Type="http://schemas.openxmlformats.org/officeDocument/2006/relationships/slideLayout" Target="../slideLayouts/slideLayout10.xml" />
  <Relationship Id="rId6" Type="http://schemas.openxmlformats.org/officeDocument/2006/relationships/slideLayout" Target="../slideLayouts/slideLayout15.xml" />
  <Relationship Id="rId5" Type="http://schemas.openxmlformats.org/officeDocument/2006/relationships/slideLayout" Target="../slideLayouts/slideLayout14.xml" />
  <Relationship Id="rId4" Type="http://schemas.openxmlformats.org/officeDocument/2006/relationships/slideLayout" Target="../slideLayouts/slideLayout13.xml" />
  <Relationship Id="rId9" Type="http://schemas.openxmlformats.org/officeDocument/2006/relationships/image" Target="../media/image2.emf" />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5" name="図 2" descr="図形, 四角形&#10;&#10;自動的に生成された説明"/>
          <p:cNvPicPr>
            <a:picLocks noChangeAspect="1"/>
          </p:cNvPicPr>
          <p:nvPr userDrawn="1"/>
        </p:nvPicPr>
        <p:blipFill>
          <a:blip r:embed="rId7"/>
          <a:stretch>
            <a:fillRect/>
          </a:stretch>
        </p:blipFill>
        <p:spPr>
          <a:xfrm>
            <a:off x="200472" y="188640"/>
            <a:ext cx="9429404" cy="6500220"/>
          </a:xfrm>
          <a:prstGeom prst="rect">
            <a:avLst/>
          </a:prstGeom>
        </p:spPr>
      </p:pic>
      <p:pic>
        <p:nvPicPr>
          <p:cNvPr id="1026" name="図 3"/>
          <p:cNvPicPr>
            <a:picLocks noChangeAspect="1"/>
          </p:cNvPicPr>
          <p:nvPr userDrawn="1"/>
        </p:nvPicPr>
        <p:blipFill>
          <a:blip r:embed="rId8"/>
          <a:stretch>
            <a:fillRect/>
          </a:stretch>
        </p:blipFill>
        <p:spPr>
          <a:xfrm>
            <a:off x="7977336" y="404664"/>
            <a:ext cx="1373119" cy="870000"/>
          </a:xfrm>
          <a:prstGeom prst="rect">
            <a:avLst/>
          </a:prstGeom>
        </p:spPr>
      </p:pic>
    </p:spTree>
    <p:extLst>
      <p:ext uri="{BB962C8B-B14F-4D97-AF65-F5344CB8AC3E}">
        <p14:creationId xmlns:p14="http://schemas.microsoft.com/office/powerpoint/2010/main" val="331493701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73968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25" name="図 1"/>
          <p:cNvPicPr>
            <a:picLocks noChangeAspect="1"/>
          </p:cNvPicPr>
          <p:nvPr userDrawn="1"/>
        </p:nvPicPr>
        <p:blipFill>
          <a:blip r:embed="rId9"/>
          <a:stretch>
            <a:fillRect/>
          </a:stretch>
        </p:blipFill>
        <p:spPr>
          <a:xfrm>
            <a:off x="8509150" y="116631"/>
            <a:ext cx="1216522" cy="770781"/>
          </a:xfrm>
          <a:prstGeom prst="rect">
            <a:avLst/>
          </a:prstGeom>
        </p:spPr>
      </p:pic>
    </p:spTree>
    <p:extLst>
      <p:ext uri="{BB962C8B-B14F-4D97-AF65-F5344CB8AC3E}">
        <p14:creationId xmlns:p14="http://schemas.microsoft.com/office/powerpoint/2010/main" val="61048946"/>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Lst>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&#65279;<?xml version="1.0" encoding="utf-8" standalone="yes"?>
<Relationships xmlns="http://schemas.openxmlformats.org/package/2006/relationships">
  <Relationship Id="rId2" Type="http://schemas.openxmlformats.org/officeDocument/2006/relationships/notesSlide" Target="../notesSlides/notesSlide1.xml" />
  <Relationship Id="rId1" Type="http://schemas.openxmlformats.org/officeDocument/2006/relationships/slideLayout" Target="../slideLayouts/slideLayout11.xml" />
</Relationships>
</file>

<file path=ppt/slides/_rels/slide2.xml.rels>&#65279;<?xml version="1.0" encoding="utf-8" standalone="yes"?>
<Relationships xmlns="http://schemas.openxmlformats.org/package/2006/relationships">
  <Relationship Id="rId8" Type="http://schemas.openxmlformats.org/officeDocument/2006/relationships/image" Target="../media/image15.png" />
  <Relationship Id="rId3" Type="http://schemas.openxmlformats.org/officeDocument/2006/relationships/image" Target="../media/image10.png" />
  <Relationship Id="rId7" Type="http://schemas.openxmlformats.org/officeDocument/2006/relationships/image" Target="../media/image14.png" />
  <Relationship Id="rId12" Type="http://schemas.openxmlformats.org/officeDocument/2006/relationships/image" Target="../media/image19.png" />
  <Relationship Id="rId2" Type="http://schemas.openxmlformats.org/officeDocument/2006/relationships/image" Target="../media/image9.png" />
  <Relationship Id="rId1" Type="http://schemas.openxmlformats.org/officeDocument/2006/relationships/slideLayout" Target="../slideLayouts/slideLayout11.xml" />
  <Relationship Id="rId6" Type="http://schemas.openxmlformats.org/officeDocument/2006/relationships/image" Target="../media/image13.png" />
  <Relationship Id="rId11" Type="http://schemas.openxmlformats.org/officeDocument/2006/relationships/image" Target="../media/image18.png" />
  <Relationship Id="rId5" Type="http://schemas.openxmlformats.org/officeDocument/2006/relationships/image" Target="../media/image12.png" />
  <Relationship Id="rId10" Type="http://schemas.openxmlformats.org/officeDocument/2006/relationships/image" Target="../media/image17.png" />
  <Relationship Id="rId4" Type="http://schemas.openxmlformats.org/officeDocument/2006/relationships/image" Target="../media/image11.png" />
  <Relationship Id="rId9" Type="http://schemas.openxmlformats.org/officeDocument/2006/relationships/image" Target="../media/image16.png" />
</Relationships>
</file>

<file path=ppt/slides/_rels/slide3.xml.rels>&#65279;<?xml version="1.0" encoding="utf-8" standalone="yes"?>
<Relationships xmlns="http://schemas.openxmlformats.org/package/2006/relationships">
  <Relationship Id="rId1" Type="http://schemas.openxmlformats.org/officeDocument/2006/relationships/slideLayout" Target="../slideLayouts/slideLayout11.xml" />
</Relationships>
</file>

<file path=ppt/slides/_rels/slide4.xml.rels>&#65279;<?xml version="1.0" encoding="utf-8" standalone="yes"?>
<Relationships xmlns="http://schemas.openxmlformats.org/package/2006/relationships">
  <Relationship Id="rId2" Type="http://schemas.openxmlformats.org/officeDocument/2006/relationships/chart" Target="../charts/chart1.xml" />
  <Relationship Id="rId1" Type="http://schemas.openxmlformats.org/officeDocument/2006/relationships/slideLayout" Target="../slideLayouts/slideLayout11.xml" />
</Relationships>
</file>

<file path=ppt/slides/_rels/slide5.xml.rels>&#65279;<?xml version="1.0" encoding="utf-8" standalone="yes"?>
<Relationships xmlns="http://schemas.openxmlformats.org/package/2006/relationships">
  <Relationship Id="rId1" Type="http://schemas.openxmlformats.org/officeDocument/2006/relationships/slideLayout" Target="../slideLayouts/slideLayout11.xml" />
</Relationships>
</file>

<file path=ppt/slides/_rels/slide6.xml.rels>&#65279;<?xml version="1.0" encoding="utf-8" standalone="yes"?>
<Relationships xmlns="http://schemas.openxmlformats.org/package/2006/relationships">
  <Relationship Id="rId2" Type="http://schemas.openxmlformats.org/officeDocument/2006/relationships/image" Target="../media/image20.emf" />
  <Relationship Id="rId1" Type="http://schemas.openxmlformats.org/officeDocument/2006/relationships/slideLayout" Target="../slideLayouts/slideLayout16.xml" />
</Relationships>
</file>

<file path=ppt/slides/_rels/slide7.xml.rels>&#65279;<?xml version="1.0" encoding="utf-8" standalone="yes"?>
<Relationships xmlns="http://schemas.openxmlformats.org/package/2006/relationships">
  <Relationship Id="rId2" Type="http://schemas.openxmlformats.org/officeDocument/2006/relationships/image" Target="../media/image21.emf" />
  <Relationship Id="rId1" Type="http://schemas.openxmlformats.org/officeDocument/2006/relationships/slideLayout" Target="../slideLayouts/slideLayout16.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B61CD-B996-0221-2DC5-FD66126A4C46}"/>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0F73302B-D504-E652-7277-73409E56C262}"/>
              </a:ext>
            </a:extLst>
          </p:cNvPr>
          <p:cNvSpPr>
            <a:spLocks noGrp="1"/>
          </p:cNvSpPr>
          <p:nvPr>
            <p:ph type="body" sz="quarter" idx="14"/>
          </p:nvPr>
        </p:nvSpPr>
        <p:spPr/>
        <p:txBody>
          <a:bodyPr/>
          <a:lstStyle/>
          <a:p>
            <a:r>
              <a:rPr lang="ja-JP" altLang="ja-JP" dirty="0"/>
              <a:t>夏休みの小学生をターゲットとした公共交通利用促進策</a:t>
            </a:r>
            <a:r>
              <a:rPr lang="ja-JP" altLang="en-US" dirty="0"/>
              <a:t>の概要</a:t>
            </a:r>
            <a:endParaRPr lang="en-US" altLang="ja-JP" dirty="0"/>
          </a:p>
        </p:txBody>
      </p:sp>
      <p:grpSp>
        <p:nvGrpSpPr>
          <p:cNvPr id="5" name="グループ化 4">
            <a:extLst>
              <a:ext uri="{FF2B5EF4-FFF2-40B4-BE49-F238E27FC236}">
                <a16:creationId xmlns:a16="http://schemas.microsoft.com/office/drawing/2014/main" id="{797FDE37-8DD2-803B-842B-A7E2ECC920C5}"/>
              </a:ext>
            </a:extLst>
          </p:cNvPr>
          <p:cNvGrpSpPr/>
          <p:nvPr/>
        </p:nvGrpSpPr>
        <p:grpSpPr>
          <a:xfrm>
            <a:off x="-591576" y="116672"/>
            <a:ext cx="360000" cy="1800160"/>
            <a:chOff x="-1167680" y="260648"/>
            <a:chExt cx="360000" cy="1800160"/>
          </a:xfrm>
        </p:grpSpPr>
        <p:sp>
          <p:nvSpPr>
            <p:cNvPr id="6" name="正方形/長方形 5">
              <a:extLst>
                <a:ext uri="{FF2B5EF4-FFF2-40B4-BE49-F238E27FC236}">
                  <a16:creationId xmlns:a16="http://schemas.microsoft.com/office/drawing/2014/main" id="{438B8B7C-EFA1-45DA-7816-E360CF6B87A4}"/>
                </a:ext>
              </a:extLst>
            </p:cNvPr>
            <p:cNvSpPr/>
            <p:nvPr/>
          </p:nvSpPr>
          <p:spPr>
            <a:xfrm>
              <a:off x="-1167680" y="260648"/>
              <a:ext cx="360000" cy="360000"/>
            </a:xfrm>
            <a:prstGeom prst="rect">
              <a:avLst/>
            </a:prstGeom>
            <a:solidFill>
              <a:srgbClr val="D80E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1D6E524-1DE6-8046-3A3F-6996971B4BFF}"/>
                </a:ext>
              </a:extLst>
            </p:cNvPr>
            <p:cNvSpPr/>
            <p:nvPr/>
          </p:nvSpPr>
          <p:spPr>
            <a:xfrm>
              <a:off x="-1167680" y="620688"/>
              <a:ext cx="360000" cy="360000"/>
            </a:xfrm>
            <a:prstGeom prst="rect">
              <a:avLst/>
            </a:prstGeom>
            <a:solidFill>
              <a:srgbClr val="F9A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4C42DA9-1356-2353-EB99-4E554B26CE3D}"/>
                </a:ext>
              </a:extLst>
            </p:cNvPr>
            <p:cNvSpPr/>
            <p:nvPr/>
          </p:nvSpPr>
          <p:spPr>
            <a:xfrm>
              <a:off x="-1167680" y="980728"/>
              <a:ext cx="360000" cy="360000"/>
            </a:xfrm>
            <a:prstGeom prst="rect">
              <a:avLst/>
            </a:prstGeom>
            <a:solidFill>
              <a:srgbClr val="00B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6246127-C5F9-64C2-86B7-64BA32A75929}"/>
                </a:ext>
              </a:extLst>
            </p:cNvPr>
            <p:cNvSpPr/>
            <p:nvPr/>
          </p:nvSpPr>
          <p:spPr>
            <a:xfrm>
              <a:off x="-1167680" y="1340768"/>
              <a:ext cx="360000" cy="360000"/>
            </a:xfrm>
            <a:prstGeom prst="rect">
              <a:avLst/>
            </a:prstGeom>
            <a:solidFill>
              <a:srgbClr val="C1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A0072809-A98F-2977-D032-46D45C9E8F47}"/>
                </a:ext>
              </a:extLst>
            </p:cNvPr>
            <p:cNvSpPr/>
            <p:nvPr/>
          </p:nvSpPr>
          <p:spPr>
            <a:xfrm>
              <a:off x="-1167680" y="1700808"/>
              <a:ext cx="360000" cy="36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四角形: 角を丸くする 2">
            <a:extLst>
              <a:ext uri="{FF2B5EF4-FFF2-40B4-BE49-F238E27FC236}">
                <a16:creationId xmlns:a16="http://schemas.microsoft.com/office/drawing/2014/main" id="{C1BE71E2-0A07-8FC6-9A89-287547CDCEC2}"/>
              </a:ext>
            </a:extLst>
          </p:cNvPr>
          <p:cNvSpPr/>
          <p:nvPr/>
        </p:nvSpPr>
        <p:spPr>
          <a:xfrm>
            <a:off x="576317" y="3325634"/>
            <a:ext cx="3312368" cy="3159706"/>
          </a:xfrm>
          <a:prstGeom prst="roundRect">
            <a:avLst>
              <a:gd name="adj" fmla="val 7744"/>
            </a:avLst>
          </a:prstGeom>
          <a:solidFill>
            <a:srgbClr val="C1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500" b="1" dirty="0">
                <a:solidFill>
                  <a:schemeClr val="tx1"/>
                </a:solidFill>
                <a:latin typeface="メイリオ" panose="020B0604030504040204" pitchFamily="50" charset="-128"/>
                <a:ea typeface="メイリオ" panose="020B0604030504040204" pitchFamily="50" charset="-128"/>
              </a:rPr>
              <a:t>小学生を対象とした</a:t>
            </a:r>
            <a:endParaRPr kumimoji="1" lang="en-US" altLang="ja-JP" sz="1500" b="1" dirty="0">
              <a:solidFill>
                <a:schemeClr val="tx1"/>
              </a:solidFill>
              <a:latin typeface="メイリオ" panose="020B0604030504040204" pitchFamily="50" charset="-128"/>
              <a:ea typeface="メイリオ" panose="020B0604030504040204" pitchFamily="50" charset="-128"/>
            </a:endParaRPr>
          </a:p>
          <a:p>
            <a:pPr algn="ctr"/>
            <a:r>
              <a:rPr lang="ja-JP" altLang="en-US" sz="1500" b="1" dirty="0">
                <a:solidFill>
                  <a:schemeClr val="tx1"/>
                </a:solidFill>
                <a:latin typeface="メイリオ" panose="020B0604030504040204" pitchFamily="50" charset="-128"/>
                <a:ea typeface="メイリオ" panose="020B0604030504040204" pitchFamily="50" charset="-128"/>
              </a:rPr>
              <a:t>夏休み自由研究プログラム</a:t>
            </a:r>
            <a:endParaRPr lang="en-US" altLang="ja-JP" sz="15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500" b="1" dirty="0">
                <a:solidFill>
                  <a:schemeClr val="tx1"/>
                </a:solidFill>
                <a:latin typeface="メイリオ" panose="020B0604030504040204" pitchFamily="50" charset="-128"/>
                <a:ea typeface="メイリオ" panose="020B0604030504040204" pitchFamily="50" charset="-128"/>
              </a:rPr>
              <a:t>（全小学校を通じて配付）</a:t>
            </a:r>
            <a:endParaRPr kumimoji="1" lang="en-US" altLang="ja-JP" sz="1500" b="1" dirty="0">
              <a:solidFill>
                <a:schemeClr val="tx1"/>
              </a:solidFill>
              <a:latin typeface="メイリオ" panose="020B0604030504040204" pitchFamily="50" charset="-128"/>
              <a:ea typeface="メイリオ" panose="020B0604030504040204" pitchFamily="50" charset="-128"/>
            </a:endParaRPr>
          </a:p>
          <a:p>
            <a:pPr algn="ctr"/>
            <a:endParaRPr lang="en-US" altLang="ja-JP" sz="15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500" dirty="0">
                <a:solidFill>
                  <a:schemeClr val="tx1"/>
                </a:solidFill>
                <a:latin typeface="メイリオ" panose="020B0604030504040204" pitchFamily="50" charset="-128"/>
                <a:ea typeface="メイリオ" panose="020B0604030504040204" pitchFamily="50" charset="-128"/>
              </a:rPr>
              <a:t>公共交通を利用して、県内の様々なスポットを訪れ、行く先々に用意されたミッション（謎解きクイズ等）に挑戦</a:t>
            </a:r>
          </a:p>
          <a:p>
            <a:pPr algn="ctr"/>
            <a:r>
              <a:rPr kumimoji="1" lang="ja-JP" altLang="en-US" sz="1500" dirty="0">
                <a:solidFill>
                  <a:schemeClr val="tx1"/>
                </a:solidFill>
                <a:latin typeface="メイリオ" panose="020B0604030504040204" pitchFamily="50" charset="-128"/>
                <a:ea typeface="メイリオ" panose="020B0604030504040204" pitchFamily="50" charset="-128"/>
              </a:rPr>
              <a:t>　</a:t>
            </a:r>
            <a:endParaRPr kumimoji="1" lang="en-US" altLang="ja-JP" sz="15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500" dirty="0">
                <a:solidFill>
                  <a:schemeClr val="tx1"/>
                </a:solidFill>
                <a:latin typeface="メイリオ" panose="020B0604030504040204" pitchFamily="50" charset="-128"/>
                <a:ea typeface="メイリオ" panose="020B0604030504040204" pitchFamily="50" charset="-128"/>
              </a:rPr>
              <a:t>獲得ミッション数＋体験記を自由研究課題として夏休み終了後提出（表彰あり）</a:t>
            </a:r>
          </a:p>
        </p:txBody>
      </p:sp>
      <p:sp>
        <p:nvSpPr>
          <p:cNvPr id="14" name="四角形: 角を丸くする 13">
            <a:extLst>
              <a:ext uri="{FF2B5EF4-FFF2-40B4-BE49-F238E27FC236}">
                <a16:creationId xmlns:a16="http://schemas.microsoft.com/office/drawing/2014/main" id="{6F8ADB78-B62D-F725-3557-D5C4522B701F}"/>
              </a:ext>
            </a:extLst>
          </p:cNvPr>
          <p:cNvSpPr/>
          <p:nvPr/>
        </p:nvSpPr>
        <p:spPr>
          <a:xfrm>
            <a:off x="5923134" y="3325634"/>
            <a:ext cx="3312368" cy="3159706"/>
          </a:xfrm>
          <a:prstGeom prst="roundRect">
            <a:avLst>
              <a:gd name="adj" fmla="val 8845"/>
            </a:avLst>
          </a:prstGeom>
          <a:solidFill>
            <a:srgbClr val="F8D4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solidFill>
                  <a:schemeClr val="tx1"/>
                </a:solidFill>
                <a:latin typeface="メイリオ" panose="020B0604030504040204" pitchFamily="50" charset="-128"/>
                <a:ea typeface="メイリオ" panose="020B0604030504040204" pitchFamily="50" charset="-128"/>
              </a:rPr>
              <a:t>夏休み限定の</a:t>
            </a:r>
            <a:endParaRPr kumimoji="1" lang="en-US" altLang="ja-JP" sz="1500" dirty="0">
              <a:solidFill>
                <a:schemeClr val="tx1"/>
              </a:solidFill>
              <a:latin typeface="メイリオ" panose="020B0604030504040204" pitchFamily="50" charset="-128"/>
              <a:ea typeface="メイリオ" panose="020B0604030504040204" pitchFamily="50" charset="-128"/>
            </a:endParaRPr>
          </a:p>
          <a:p>
            <a:pPr algn="ctr"/>
            <a:r>
              <a:rPr lang="ja-JP" altLang="en-US" sz="1500" dirty="0">
                <a:solidFill>
                  <a:schemeClr val="tx1"/>
                </a:solidFill>
                <a:latin typeface="メイリオ" panose="020B0604030504040204" pitchFamily="50" charset="-128"/>
                <a:ea typeface="メイリオ" panose="020B0604030504040204" pitchFamily="50" charset="-128"/>
              </a:rPr>
              <a:t>小児運賃特別割引</a:t>
            </a:r>
            <a:endParaRPr kumimoji="1" lang="en-US" altLang="ja-JP" sz="1500" dirty="0">
              <a:solidFill>
                <a:schemeClr val="tx1"/>
              </a:solidFill>
              <a:latin typeface="メイリオ" panose="020B0604030504040204" pitchFamily="50" charset="-128"/>
              <a:ea typeface="メイリオ" panose="020B0604030504040204" pitchFamily="50" charset="-128"/>
            </a:endParaRPr>
          </a:p>
          <a:p>
            <a:pPr algn="ctr">
              <a:spcAft>
                <a:spcPts val="600"/>
              </a:spcAft>
            </a:pPr>
            <a:r>
              <a:rPr lang="ja-JP" altLang="en-US" sz="1500" dirty="0">
                <a:solidFill>
                  <a:schemeClr val="tx1"/>
                </a:solidFill>
                <a:latin typeface="メイリオ" panose="020B0604030504040204" pitchFamily="50" charset="-128"/>
                <a:ea typeface="メイリオ" panose="020B0604030504040204" pitchFamily="50" charset="-128"/>
              </a:rPr>
              <a:t>（小児限定優待）</a:t>
            </a:r>
            <a:endParaRPr kumimoji="1" lang="en-US" altLang="ja-JP" sz="1500" dirty="0">
              <a:solidFill>
                <a:schemeClr val="tx1"/>
              </a:solidFill>
              <a:latin typeface="メイリオ" panose="020B0604030504040204" pitchFamily="50" charset="-128"/>
              <a:ea typeface="メイリオ" panose="020B0604030504040204" pitchFamily="50" charset="-128"/>
            </a:endParaRPr>
          </a:p>
          <a:p>
            <a:pPr algn="ctr"/>
            <a:r>
              <a:rPr lang="ja-JP" altLang="en-US" sz="1500" b="1" dirty="0">
                <a:solidFill>
                  <a:schemeClr val="tx1"/>
                </a:solidFill>
                <a:latin typeface="メイリオ" panose="020B0604030504040204" pitchFamily="50" charset="-128"/>
                <a:ea typeface="メイリオ" panose="020B0604030504040204" pitchFamily="50" charset="-128"/>
              </a:rPr>
              <a:t>小児運賃を期間限定で</a:t>
            </a:r>
            <a:endParaRPr lang="en-US" altLang="ja-JP" sz="1500" b="1" dirty="0">
              <a:solidFill>
                <a:schemeClr val="tx1"/>
              </a:solidFill>
              <a:latin typeface="メイリオ" panose="020B0604030504040204" pitchFamily="50" charset="-128"/>
              <a:ea typeface="メイリオ" panose="020B0604030504040204" pitchFamily="50" charset="-128"/>
            </a:endParaRPr>
          </a:p>
          <a:p>
            <a:pPr algn="ctr"/>
            <a:r>
              <a:rPr lang="ja-JP" altLang="en-US" sz="1500" b="1" dirty="0">
                <a:solidFill>
                  <a:schemeClr val="tx1"/>
                </a:solidFill>
                <a:latin typeface="メイリオ" panose="020B0604030504040204" pitchFamily="50" charset="-128"/>
                <a:ea typeface="メイリオ" panose="020B0604030504040204" pitchFamily="50" charset="-128"/>
              </a:rPr>
              <a:t>割り引くことにより</a:t>
            </a:r>
            <a:endParaRPr lang="en-US" altLang="ja-JP" sz="15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1500" b="1" dirty="0">
                <a:solidFill>
                  <a:schemeClr val="tx1"/>
                </a:solidFill>
                <a:latin typeface="メイリオ" panose="020B0604030504040204" pitchFamily="50" charset="-128"/>
                <a:ea typeface="メイリオ" panose="020B0604030504040204" pitchFamily="50" charset="-128"/>
              </a:rPr>
              <a:t>親子でのお出かけを促進し、</a:t>
            </a:r>
            <a:endParaRPr kumimoji="1" lang="en-US" altLang="ja-JP" sz="1500" b="1" dirty="0">
              <a:solidFill>
                <a:schemeClr val="tx1"/>
              </a:solidFill>
              <a:latin typeface="メイリオ" panose="020B0604030504040204" pitchFamily="50" charset="-128"/>
              <a:ea typeface="メイリオ" panose="020B0604030504040204" pitchFamily="50" charset="-128"/>
            </a:endParaRPr>
          </a:p>
          <a:p>
            <a:pPr algn="ctr">
              <a:spcAft>
                <a:spcPts val="600"/>
              </a:spcAft>
            </a:pPr>
            <a:r>
              <a:rPr lang="ja-JP" altLang="en-US" sz="1500" b="1" dirty="0">
                <a:solidFill>
                  <a:schemeClr val="tx1"/>
                </a:solidFill>
                <a:latin typeface="メイリオ" panose="020B0604030504040204" pitchFamily="50" charset="-128"/>
                <a:ea typeface="メイリオ" panose="020B0604030504040204" pitchFamily="50" charset="-128"/>
              </a:rPr>
              <a:t>全体としての利用増を図る</a:t>
            </a:r>
            <a:endParaRPr lang="en-US" altLang="ja-JP" sz="1500" b="1" dirty="0">
              <a:solidFill>
                <a:schemeClr val="tx1"/>
              </a:solidFill>
              <a:latin typeface="メイリオ" panose="020B0604030504040204" pitchFamily="50" charset="-128"/>
              <a:ea typeface="メイリオ" panose="020B0604030504040204" pitchFamily="50" charset="-128"/>
            </a:endParaRPr>
          </a:p>
          <a:p>
            <a:pPr algn="ctr"/>
            <a:r>
              <a:rPr kumimoji="1" lang="en-US" altLang="ja-JP" sz="1500" dirty="0">
                <a:solidFill>
                  <a:schemeClr val="tx1"/>
                </a:solidFill>
                <a:latin typeface="メイリオ" panose="020B0604030504040204" pitchFamily="50" charset="-128"/>
                <a:ea typeface="メイリオ" panose="020B0604030504040204" pitchFamily="50" charset="-128"/>
              </a:rPr>
              <a:t>※</a:t>
            </a:r>
            <a:r>
              <a:rPr kumimoji="1" lang="ja-JP" altLang="en-US" sz="1500" dirty="0">
                <a:solidFill>
                  <a:schemeClr val="tx1"/>
                </a:solidFill>
                <a:latin typeface="メイリオ" panose="020B0604030504040204" pitchFamily="50" charset="-128"/>
                <a:ea typeface="メイリオ" panose="020B0604030504040204" pitchFamily="50" charset="-128"/>
              </a:rPr>
              <a:t>各業界の実情を踏まえて</a:t>
            </a:r>
            <a:endParaRPr kumimoji="1" lang="en-US" altLang="ja-JP" sz="15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500" dirty="0">
                <a:solidFill>
                  <a:schemeClr val="tx1"/>
                </a:solidFill>
                <a:latin typeface="メイリオ" panose="020B0604030504040204" pitchFamily="50" charset="-128"/>
                <a:ea typeface="メイリオ" panose="020B0604030504040204" pitchFamily="50" charset="-128"/>
              </a:rPr>
              <a:t>企画設計</a:t>
            </a:r>
            <a:endParaRPr kumimoji="1" lang="en-US" altLang="ja-JP" sz="1500" b="1" dirty="0">
              <a:solidFill>
                <a:schemeClr val="tx1"/>
              </a:solidFill>
              <a:latin typeface="メイリオ" panose="020B0604030504040204" pitchFamily="50" charset="-128"/>
              <a:ea typeface="メイリオ" panose="020B0604030504040204" pitchFamily="50" charset="-128"/>
            </a:endParaRPr>
          </a:p>
          <a:p>
            <a:pPr algn="ctr"/>
            <a:endParaRPr kumimoji="1" lang="en-US" altLang="ja-JP" sz="1500" b="1" dirty="0">
              <a:solidFill>
                <a:schemeClr val="tx1"/>
              </a:solidFill>
              <a:latin typeface="メイリオ" panose="020B0604030504040204" pitchFamily="50" charset="-128"/>
              <a:ea typeface="メイリオ" panose="020B0604030504040204" pitchFamily="50" charset="-128"/>
            </a:endParaRPr>
          </a:p>
          <a:p>
            <a:pPr algn="ctr"/>
            <a:endParaRPr lang="en-US" altLang="ja-JP" sz="1500" b="1" dirty="0">
              <a:solidFill>
                <a:schemeClr val="tx1"/>
              </a:solidFill>
              <a:latin typeface="メイリオ" panose="020B0604030504040204" pitchFamily="50" charset="-128"/>
              <a:ea typeface="メイリオ" panose="020B0604030504040204" pitchFamily="50" charset="-128"/>
            </a:endParaRPr>
          </a:p>
          <a:p>
            <a:pPr algn="ctr"/>
            <a:endParaRPr kumimoji="1" lang="ja-JP" altLang="en-US" sz="1500" b="1" dirty="0">
              <a:solidFill>
                <a:schemeClr val="tx1"/>
              </a:solidFill>
              <a:latin typeface="メイリオ" panose="020B0604030504040204" pitchFamily="50" charset="-128"/>
              <a:ea typeface="メイリオ" panose="020B0604030504040204" pitchFamily="50" charset="-128"/>
            </a:endParaRPr>
          </a:p>
        </p:txBody>
      </p:sp>
      <p:sp>
        <p:nvSpPr>
          <p:cNvPr id="16" name="十字形 15">
            <a:extLst>
              <a:ext uri="{FF2B5EF4-FFF2-40B4-BE49-F238E27FC236}">
                <a16:creationId xmlns:a16="http://schemas.microsoft.com/office/drawing/2014/main" id="{809582D4-3FDC-EC68-7F02-3888507F568F}"/>
              </a:ext>
            </a:extLst>
          </p:cNvPr>
          <p:cNvSpPr/>
          <p:nvPr/>
        </p:nvSpPr>
        <p:spPr>
          <a:xfrm>
            <a:off x="4413000" y="3645144"/>
            <a:ext cx="1080000" cy="1080000"/>
          </a:xfrm>
          <a:prstGeom prst="plus">
            <a:avLst>
              <a:gd name="adj" fmla="val 46488"/>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四角形: 角を丸くする 21">
            <a:extLst>
              <a:ext uri="{FF2B5EF4-FFF2-40B4-BE49-F238E27FC236}">
                <a16:creationId xmlns:a16="http://schemas.microsoft.com/office/drawing/2014/main" id="{24447EDB-9C00-502A-5C6A-FA04F96A3588}"/>
              </a:ext>
            </a:extLst>
          </p:cNvPr>
          <p:cNvSpPr/>
          <p:nvPr/>
        </p:nvSpPr>
        <p:spPr>
          <a:xfrm>
            <a:off x="576317" y="1907540"/>
            <a:ext cx="3312368" cy="4826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00B3E8"/>
                </a:solidFill>
                <a:latin typeface="メイリオ" panose="020B0604030504040204" pitchFamily="50" charset="-128"/>
                <a:ea typeface="メイリオ" panose="020B0604030504040204" pitchFamily="50" charset="-128"/>
              </a:rPr>
              <a:t>利用目的創出</a:t>
            </a:r>
          </a:p>
        </p:txBody>
      </p:sp>
      <p:sp>
        <p:nvSpPr>
          <p:cNvPr id="24" name="四角形: 角を丸くする 23">
            <a:extLst>
              <a:ext uri="{FF2B5EF4-FFF2-40B4-BE49-F238E27FC236}">
                <a16:creationId xmlns:a16="http://schemas.microsoft.com/office/drawing/2014/main" id="{142077E4-56FB-0CC2-BDF0-CD7163E2CCCB}"/>
              </a:ext>
            </a:extLst>
          </p:cNvPr>
          <p:cNvSpPr/>
          <p:nvPr/>
        </p:nvSpPr>
        <p:spPr>
          <a:xfrm>
            <a:off x="5648947" y="1907540"/>
            <a:ext cx="3860743" cy="482644"/>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D80E25"/>
                </a:solidFill>
                <a:latin typeface="メイリオ" panose="020B0604030504040204" pitchFamily="50" charset="-128"/>
                <a:ea typeface="メイリオ" panose="020B0604030504040204" pitchFamily="50" charset="-128"/>
              </a:rPr>
              <a:t>利用しやすい環境整備</a:t>
            </a:r>
          </a:p>
        </p:txBody>
      </p:sp>
      <p:sp>
        <p:nvSpPr>
          <p:cNvPr id="4" name="テキスト プレースホルダー 1">
            <a:extLst>
              <a:ext uri="{FF2B5EF4-FFF2-40B4-BE49-F238E27FC236}">
                <a16:creationId xmlns:a16="http://schemas.microsoft.com/office/drawing/2014/main" id="{5850F6F7-89EF-FFD6-AAEA-CAB1A321DDB2}"/>
              </a:ext>
            </a:extLst>
          </p:cNvPr>
          <p:cNvSpPr txBox="1">
            <a:spLocks/>
          </p:cNvSpPr>
          <p:nvPr/>
        </p:nvSpPr>
        <p:spPr>
          <a:xfrm>
            <a:off x="200473" y="1052736"/>
            <a:ext cx="9505055" cy="789111"/>
          </a:xfrm>
          <a:prstGeom prst="rect">
            <a:avLst/>
          </a:prstGeom>
        </p:spPr>
        <p:txBody>
          <a:bodyPr anchor="ctr"/>
          <a:lstStyle>
            <a:lvl1pPr marL="0" indent="0" algn="l" defTabSz="990570" rtl="0" eaLnBrk="1" latinLnBrk="0" hangingPunct="1">
              <a:spcBef>
                <a:spcPct val="20000"/>
              </a:spcBef>
              <a:buFont typeface="Arial" panose="020B0604020202020204" pitchFamily="34" charset="0"/>
              <a:buNone/>
              <a:defRPr kumimoji="1" sz="2167"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a:lstStyle>
          <a:p>
            <a:r>
              <a:rPr lang="ja-JP" altLang="en-US" sz="1600" u="sng" dirty="0"/>
              <a:t>公共交通の持続可能性を高める</a:t>
            </a:r>
            <a:r>
              <a:rPr lang="ja-JP" altLang="en-US" sz="1600" dirty="0"/>
              <a:t>ため、</a:t>
            </a:r>
            <a:r>
              <a:rPr lang="ja-JP" altLang="en-US" sz="1600" u="sng" dirty="0"/>
              <a:t>短期的には夏休みの親子での外出促進による公共交通利用者増加を狙う　</a:t>
            </a:r>
            <a:r>
              <a:rPr lang="ja-JP" altLang="en-US" sz="1600" dirty="0"/>
              <a:t>とともに、</a:t>
            </a:r>
            <a:r>
              <a:rPr lang="ja-JP" altLang="en-US" sz="1600" u="sng" dirty="0"/>
              <a:t>中長期的には小さいころから公共交通の調べ方・乗り方・決済の仕方などに慣れ親しんでいただくことを通じて、将来利用してもらえるよう実施するもの。</a:t>
            </a:r>
            <a:r>
              <a:rPr lang="ja-JP" altLang="en-US" sz="1600" dirty="0"/>
              <a:t>２つの手法を組み合わせて今夏県全域で実施</a:t>
            </a:r>
          </a:p>
        </p:txBody>
      </p:sp>
      <p:sp>
        <p:nvSpPr>
          <p:cNvPr id="11" name="四角形: 角を丸くする 10">
            <a:extLst>
              <a:ext uri="{FF2B5EF4-FFF2-40B4-BE49-F238E27FC236}">
                <a16:creationId xmlns:a16="http://schemas.microsoft.com/office/drawing/2014/main" id="{97152A3E-BB3E-0D18-5083-A834E4FE7C0A}"/>
              </a:ext>
            </a:extLst>
          </p:cNvPr>
          <p:cNvSpPr/>
          <p:nvPr/>
        </p:nvSpPr>
        <p:spPr>
          <a:xfrm>
            <a:off x="6195361" y="5805264"/>
            <a:ext cx="864096" cy="592066"/>
          </a:xfrm>
          <a:prstGeom prst="roundRect">
            <a:avLst/>
          </a:prstGeom>
          <a:solidFill>
            <a:srgbClr val="D80E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路線</a:t>
            </a:r>
            <a:endParaRPr kumimoji="1" lang="en-US" altLang="ja-JP" sz="1400" dirty="0">
              <a:latin typeface="メイリオ" panose="020B0604030504040204" pitchFamily="50" charset="-128"/>
              <a:ea typeface="メイリオ" panose="020B0604030504040204" pitchFamily="50" charset="-128"/>
            </a:endParaRPr>
          </a:p>
          <a:p>
            <a:pPr algn="ctr"/>
            <a:r>
              <a:rPr kumimoji="1" lang="ja-JP" altLang="en-US" sz="1400" dirty="0">
                <a:latin typeface="メイリオ" panose="020B0604030504040204" pitchFamily="50" charset="-128"/>
                <a:ea typeface="メイリオ" panose="020B0604030504040204" pitchFamily="50" charset="-128"/>
              </a:rPr>
              <a:t>バス</a:t>
            </a:r>
          </a:p>
        </p:txBody>
      </p:sp>
      <p:sp>
        <p:nvSpPr>
          <p:cNvPr id="12" name="四角形: 角を丸くする 11">
            <a:extLst>
              <a:ext uri="{FF2B5EF4-FFF2-40B4-BE49-F238E27FC236}">
                <a16:creationId xmlns:a16="http://schemas.microsoft.com/office/drawing/2014/main" id="{7F5DB7EB-C481-02B3-9E68-B22B59A5D131}"/>
              </a:ext>
            </a:extLst>
          </p:cNvPr>
          <p:cNvSpPr/>
          <p:nvPr/>
        </p:nvSpPr>
        <p:spPr>
          <a:xfrm>
            <a:off x="7185248" y="5805264"/>
            <a:ext cx="864096" cy="592066"/>
          </a:xfrm>
          <a:prstGeom prst="roundRect">
            <a:avLst/>
          </a:prstGeom>
          <a:solidFill>
            <a:srgbClr val="D80E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旅客船</a:t>
            </a:r>
          </a:p>
        </p:txBody>
      </p:sp>
      <p:sp>
        <p:nvSpPr>
          <p:cNvPr id="13" name="四角形: 角を丸くする 12">
            <a:extLst>
              <a:ext uri="{FF2B5EF4-FFF2-40B4-BE49-F238E27FC236}">
                <a16:creationId xmlns:a16="http://schemas.microsoft.com/office/drawing/2014/main" id="{1DF90A50-6DDD-B41C-9084-5D9863E0C67F}"/>
              </a:ext>
            </a:extLst>
          </p:cNvPr>
          <p:cNvSpPr/>
          <p:nvPr/>
        </p:nvSpPr>
        <p:spPr>
          <a:xfrm>
            <a:off x="8175135" y="5805264"/>
            <a:ext cx="864096" cy="592066"/>
          </a:xfrm>
          <a:prstGeom prst="roundRect">
            <a:avLst/>
          </a:prstGeom>
          <a:solidFill>
            <a:srgbClr val="D80E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atin typeface="メイリオ" panose="020B0604030504040204" pitchFamily="50" charset="-128"/>
                <a:ea typeface="メイリオ" panose="020B0604030504040204" pitchFamily="50" charset="-128"/>
              </a:rPr>
              <a:t>鉄軌道</a:t>
            </a:r>
          </a:p>
        </p:txBody>
      </p:sp>
      <p:sp>
        <p:nvSpPr>
          <p:cNvPr id="15" name="正方形/長方形 14">
            <a:extLst>
              <a:ext uri="{FF2B5EF4-FFF2-40B4-BE49-F238E27FC236}">
                <a16:creationId xmlns:a16="http://schemas.microsoft.com/office/drawing/2014/main" id="{2FEB010C-1103-8B7C-4ED3-7FB0395D896C}"/>
              </a:ext>
            </a:extLst>
          </p:cNvPr>
          <p:cNvSpPr/>
          <p:nvPr/>
        </p:nvSpPr>
        <p:spPr>
          <a:xfrm>
            <a:off x="8337377" y="116672"/>
            <a:ext cx="1442120" cy="741452"/>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ＭＳ ゴシック" panose="020B0609070205080204" pitchFamily="49" charset="-128"/>
                <a:ea typeface="ＭＳ ゴシック" panose="020B0609070205080204" pitchFamily="49" charset="-128"/>
              </a:rPr>
              <a:t>資料１</a:t>
            </a:r>
          </a:p>
        </p:txBody>
      </p:sp>
      <p:sp>
        <p:nvSpPr>
          <p:cNvPr id="18" name="テキスト ボックス 17">
            <a:extLst>
              <a:ext uri="{FF2B5EF4-FFF2-40B4-BE49-F238E27FC236}">
                <a16:creationId xmlns:a16="http://schemas.microsoft.com/office/drawing/2014/main" id="{A8BEED49-3D46-4067-73BF-481C0623DDF6}"/>
              </a:ext>
            </a:extLst>
          </p:cNvPr>
          <p:cNvSpPr txBox="1"/>
          <p:nvPr/>
        </p:nvSpPr>
        <p:spPr>
          <a:xfrm>
            <a:off x="474341" y="2309971"/>
            <a:ext cx="3860743" cy="461665"/>
          </a:xfrm>
          <a:prstGeom prst="rect">
            <a:avLst/>
          </a:prstGeom>
          <a:noFill/>
        </p:spPr>
        <p:txBody>
          <a:bodyPr wrap="square">
            <a:spAutoFit/>
          </a:bodyPr>
          <a:lstStyle/>
          <a:p>
            <a:r>
              <a:rPr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実施主体</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広島県</a:t>
            </a:r>
            <a:endParaRPr kumimoji="1" lang="en-US" altLang="ja-JP" sz="1200" b="1"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事業協力</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県内市町、広島県・市町教育委員会等</a:t>
            </a:r>
          </a:p>
        </p:txBody>
      </p:sp>
      <p:sp>
        <p:nvSpPr>
          <p:cNvPr id="19" name="テキスト ボックス 18">
            <a:extLst>
              <a:ext uri="{FF2B5EF4-FFF2-40B4-BE49-F238E27FC236}">
                <a16:creationId xmlns:a16="http://schemas.microsoft.com/office/drawing/2014/main" id="{75D4AF02-81B4-844C-666C-308D36893622}"/>
              </a:ext>
            </a:extLst>
          </p:cNvPr>
          <p:cNvSpPr txBox="1"/>
          <p:nvPr/>
        </p:nvSpPr>
        <p:spPr>
          <a:xfrm>
            <a:off x="4953000" y="2309971"/>
            <a:ext cx="4896544" cy="1015663"/>
          </a:xfrm>
          <a:prstGeom prst="rect">
            <a:avLst/>
          </a:prstGeom>
          <a:noFill/>
        </p:spPr>
        <p:txBody>
          <a:bodyPr wrap="square">
            <a:spAutoFit/>
          </a:bodyPr>
          <a:lstStyle/>
          <a:p>
            <a:r>
              <a:rPr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実施主体</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spc="-120" dirty="0">
                <a:latin typeface="メイリオ" panose="020B0604030504040204" pitchFamily="50" charset="-128"/>
                <a:ea typeface="メイリオ" panose="020B0604030504040204" pitchFamily="50" charset="-128"/>
              </a:rPr>
              <a:t>（一社）バス協調・共創プラットフォームひろしま</a:t>
            </a:r>
            <a:r>
              <a:rPr kumimoji="1" lang="ja-JP" altLang="en-US" sz="1200" b="1" dirty="0">
                <a:latin typeface="メイリオ" panose="020B0604030504040204" pitchFamily="50" charset="-128"/>
                <a:ea typeface="メイリオ" panose="020B0604030504040204" pitchFamily="50" charset="-128"/>
              </a:rPr>
              <a:t>、</a:t>
            </a:r>
            <a:endParaRPr kumimoji="1" lang="en-US" altLang="ja-JP" sz="12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　　　　　　各交通事業者等（行政直営を含む）</a:t>
            </a:r>
            <a:endParaRPr lang="en-US" altLang="ja-JP" sz="1200" b="1"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a:t>
            </a:r>
            <a:r>
              <a:rPr lang="ja-JP" altLang="en-US" sz="1200" b="1" spc="-100" dirty="0">
                <a:latin typeface="メイリオ" panose="020B0604030504040204" pitchFamily="50" charset="-128"/>
                <a:ea typeface="メイリオ" panose="020B0604030504040204" pitchFamily="50" charset="-128"/>
              </a:rPr>
              <a:t>路線バス制度設計</a:t>
            </a:r>
            <a:r>
              <a:rPr lang="en-US" altLang="ja-JP" sz="1200" b="1" dirty="0">
                <a:latin typeface="メイリオ" panose="020B0604030504040204" pitchFamily="50" charset="-128"/>
                <a:ea typeface="メイリオ" panose="020B0604030504040204" pitchFamily="50" charset="-128"/>
              </a:rPr>
              <a:t>】</a:t>
            </a:r>
            <a:r>
              <a:rPr lang="ja-JP" altLang="en-US" sz="1200" b="1" spc="-90" dirty="0">
                <a:latin typeface="メイリオ" panose="020B0604030504040204" pitchFamily="50" charset="-128"/>
                <a:ea typeface="メイリオ" panose="020B0604030504040204" pitchFamily="50" charset="-128"/>
              </a:rPr>
              <a:t>（一社）バス協調・共創プラットフォームひろしま</a:t>
            </a:r>
            <a:endParaRPr lang="en-US" altLang="ja-JP" sz="1200" b="1" spc="-90"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広域調整</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広島県</a:t>
            </a:r>
            <a:endParaRPr lang="en-US" altLang="ja-JP" sz="1200" b="1" dirty="0">
              <a:latin typeface="メイリオ" panose="020B0604030504040204" pitchFamily="50" charset="-128"/>
              <a:ea typeface="メイリオ" panose="020B0604030504040204" pitchFamily="50" charset="-128"/>
            </a:endParaRPr>
          </a:p>
          <a:p>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事業協力</a:t>
            </a:r>
            <a:r>
              <a:rPr kumimoji="1" lang="en-US" altLang="ja-JP" sz="1200" b="1" dirty="0">
                <a:latin typeface="メイリオ" panose="020B0604030504040204" pitchFamily="50" charset="-128"/>
                <a:ea typeface="メイリオ" panose="020B0604030504040204" pitchFamily="50" charset="-128"/>
              </a:rPr>
              <a:t>】</a:t>
            </a:r>
            <a:r>
              <a:rPr kumimoji="1" lang="ja-JP" altLang="en-US" sz="1200" b="1" dirty="0">
                <a:latin typeface="メイリオ" panose="020B0604030504040204" pitchFamily="50" charset="-128"/>
                <a:ea typeface="メイリオ" panose="020B0604030504040204" pitchFamily="50" charset="-128"/>
              </a:rPr>
              <a:t>県内市町</a:t>
            </a:r>
          </a:p>
        </p:txBody>
      </p:sp>
    </p:spTree>
    <p:extLst>
      <p:ext uri="{BB962C8B-B14F-4D97-AF65-F5344CB8AC3E}">
        <p14:creationId xmlns:p14="http://schemas.microsoft.com/office/powerpoint/2010/main" val="1125056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矢印: 右 52">
            <a:extLst>
              <a:ext uri="{FF2B5EF4-FFF2-40B4-BE49-F238E27FC236}">
                <a16:creationId xmlns:a16="http://schemas.microsoft.com/office/drawing/2014/main" id="{35C43527-67B8-D528-DE05-10C9B1FD40C5}"/>
              </a:ext>
            </a:extLst>
          </p:cNvPr>
          <p:cNvSpPr/>
          <p:nvPr/>
        </p:nvSpPr>
        <p:spPr>
          <a:xfrm>
            <a:off x="4829515" y="3406628"/>
            <a:ext cx="2115229" cy="902431"/>
          </a:xfrm>
          <a:prstGeom prst="rightArrow">
            <a:avLst/>
          </a:prstGeom>
          <a:solidFill>
            <a:srgbClr val="C1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プレースホルダー 1">
            <a:extLst>
              <a:ext uri="{FF2B5EF4-FFF2-40B4-BE49-F238E27FC236}">
                <a16:creationId xmlns:a16="http://schemas.microsoft.com/office/drawing/2014/main" id="{5B9A0394-6B99-7FF8-A615-EAEB43526497}"/>
              </a:ext>
            </a:extLst>
          </p:cNvPr>
          <p:cNvSpPr>
            <a:spLocks noGrp="1"/>
          </p:cNvSpPr>
          <p:nvPr>
            <p:ph type="body" sz="quarter" idx="14"/>
          </p:nvPr>
        </p:nvSpPr>
        <p:spPr/>
        <p:txBody>
          <a:bodyPr/>
          <a:lstStyle/>
          <a:p>
            <a:r>
              <a:rPr lang="ja-JP" altLang="en-US" sz="2000" b="1" dirty="0">
                <a:solidFill>
                  <a:srgbClr val="00B3E8"/>
                </a:solidFill>
                <a:latin typeface="メイリオ" panose="020B0604030504040204" pitchFamily="50" charset="-128"/>
                <a:ea typeface="メイリオ" panose="020B0604030504040204" pitchFamily="50" charset="-128"/>
              </a:rPr>
              <a:t>利用目的創出</a:t>
            </a:r>
          </a:p>
          <a:p>
            <a:r>
              <a:rPr kumimoji="1" lang="ja-JP" altLang="en-US" sz="2170" dirty="0"/>
              <a:t>公共交通を取り入れた夏休み自由研究「乗リエンテーリング」の概要</a:t>
            </a:r>
          </a:p>
        </p:txBody>
      </p:sp>
      <p:grpSp>
        <p:nvGrpSpPr>
          <p:cNvPr id="5" name="グループ化 4">
            <a:extLst>
              <a:ext uri="{FF2B5EF4-FFF2-40B4-BE49-F238E27FC236}">
                <a16:creationId xmlns:a16="http://schemas.microsoft.com/office/drawing/2014/main" id="{EBB89049-0361-61EA-1353-9E368F25738E}"/>
              </a:ext>
            </a:extLst>
          </p:cNvPr>
          <p:cNvGrpSpPr/>
          <p:nvPr/>
        </p:nvGrpSpPr>
        <p:grpSpPr>
          <a:xfrm>
            <a:off x="-591576" y="116672"/>
            <a:ext cx="360000" cy="1800160"/>
            <a:chOff x="-1167680" y="260648"/>
            <a:chExt cx="360000" cy="1800160"/>
          </a:xfrm>
        </p:grpSpPr>
        <p:sp>
          <p:nvSpPr>
            <p:cNvPr id="6" name="正方形/長方形 5">
              <a:extLst>
                <a:ext uri="{FF2B5EF4-FFF2-40B4-BE49-F238E27FC236}">
                  <a16:creationId xmlns:a16="http://schemas.microsoft.com/office/drawing/2014/main" id="{4CE6AC4A-71FA-7B7E-5343-53D1F4193575}"/>
                </a:ext>
              </a:extLst>
            </p:cNvPr>
            <p:cNvSpPr/>
            <p:nvPr/>
          </p:nvSpPr>
          <p:spPr>
            <a:xfrm>
              <a:off x="-1167680" y="260648"/>
              <a:ext cx="360000" cy="360000"/>
            </a:xfrm>
            <a:prstGeom prst="rect">
              <a:avLst/>
            </a:prstGeom>
            <a:solidFill>
              <a:srgbClr val="D80E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2CDE98DB-AAFA-9E32-0EDF-F93D839C83F9}"/>
                </a:ext>
              </a:extLst>
            </p:cNvPr>
            <p:cNvSpPr/>
            <p:nvPr/>
          </p:nvSpPr>
          <p:spPr>
            <a:xfrm>
              <a:off x="-1167680" y="620688"/>
              <a:ext cx="360000" cy="360000"/>
            </a:xfrm>
            <a:prstGeom prst="rect">
              <a:avLst/>
            </a:prstGeom>
            <a:solidFill>
              <a:srgbClr val="F9A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7AA6A27C-9F11-BD5A-D2CF-02F3C50572B8}"/>
                </a:ext>
              </a:extLst>
            </p:cNvPr>
            <p:cNvSpPr/>
            <p:nvPr/>
          </p:nvSpPr>
          <p:spPr>
            <a:xfrm>
              <a:off x="-1167680" y="980728"/>
              <a:ext cx="360000" cy="360000"/>
            </a:xfrm>
            <a:prstGeom prst="rect">
              <a:avLst/>
            </a:prstGeom>
            <a:solidFill>
              <a:srgbClr val="00B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F685E62-0482-3376-0F1F-B072AD92DD99}"/>
                </a:ext>
              </a:extLst>
            </p:cNvPr>
            <p:cNvSpPr/>
            <p:nvPr/>
          </p:nvSpPr>
          <p:spPr>
            <a:xfrm>
              <a:off x="-1167680" y="1340768"/>
              <a:ext cx="360000" cy="360000"/>
            </a:xfrm>
            <a:prstGeom prst="rect">
              <a:avLst/>
            </a:prstGeom>
            <a:solidFill>
              <a:srgbClr val="C1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56CA94E9-0C3B-3395-100F-F409F18FF79A}"/>
                </a:ext>
              </a:extLst>
            </p:cNvPr>
            <p:cNvSpPr/>
            <p:nvPr/>
          </p:nvSpPr>
          <p:spPr>
            <a:xfrm>
              <a:off x="-1167680" y="1700808"/>
              <a:ext cx="360000" cy="36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3" name="図 12" descr="テキスト が含まれている画像&#10;&#10;AI 生成コンテンツは誤りを含む可能性があります。">
            <a:extLst>
              <a:ext uri="{FF2B5EF4-FFF2-40B4-BE49-F238E27FC236}">
                <a16:creationId xmlns:a16="http://schemas.microsoft.com/office/drawing/2014/main" id="{D98C052F-472C-8751-21D5-81EE18BCCE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99494" y="2383834"/>
            <a:ext cx="1044632" cy="1061373"/>
          </a:xfrm>
          <a:prstGeom prst="rect">
            <a:avLst/>
          </a:prstGeom>
        </p:spPr>
      </p:pic>
      <p:pic>
        <p:nvPicPr>
          <p:cNvPr id="19" name="図 18" descr="文字が書かれている&#10;&#10;AI 生成コンテンツは誤りを含む可能性があります。">
            <a:extLst>
              <a:ext uri="{FF2B5EF4-FFF2-40B4-BE49-F238E27FC236}">
                <a16:creationId xmlns:a16="http://schemas.microsoft.com/office/drawing/2014/main" id="{7B268C0B-9699-1B37-1E0C-F845ADC214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2266" y="2713861"/>
            <a:ext cx="421592" cy="1520160"/>
          </a:xfrm>
          <a:prstGeom prst="rect">
            <a:avLst/>
          </a:prstGeom>
        </p:spPr>
      </p:pic>
      <p:pic>
        <p:nvPicPr>
          <p:cNvPr id="21" name="図 20" descr="野球, 挿絵, スポーツゲーム が含まれている画像&#10;&#10;AI 生成コンテンツは誤りを含む可能性があります。">
            <a:extLst>
              <a:ext uri="{FF2B5EF4-FFF2-40B4-BE49-F238E27FC236}">
                <a16:creationId xmlns:a16="http://schemas.microsoft.com/office/drawing/2014/main" id="{7641F8B7-F967-6573-DD35-B6A312D4A45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6918" y="2750291"/>
            <a:ext cx="388597" cy="1520160"/>
          </a:xfrm>
          <a:prstGeom prst="rect">
            <a:avLst/>
          </a:prstGeom>
        </p:spPr>
      </p:pic>
      <p:pic>
        <p:nvPicPr>
          <p:cNvPr id="23" name="図 22" descr="アイコン が含まれている画像&#10;&#10;AI 生成コンテンツは誤りを含む可能性があります。">
            <a:extLst>
              <a:ext uri="{FF2B5EF4-FFF2-40B4-BE49-F238E27FC236}">
                <a16:creationId xmlns:a16="http://schemas.microsoft.com/office/drawing/2014/main" id="{7FF4179D-377D-839A-0E32-1468B621D6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9858" y="2791917"/>
            <a:ext cx="1373907" cy="1448780"/>
          </a:xfrm>
          <a:prstGeom prst="rect">
            <a:avLst/>
          </a:prstGeom>
        </p:spPr>
      </p:pic>
      <p:grpSp>
        <p:nvGrpSpPr>
          <p:cNvPr id="49" name="グループ化 48">
            <a:extLst>
              <a:ext uri="{FF2B5EF4-FFF2-40B4-BE49-F238E27FC236}">
                <a16:creationId xmlns:a16="http://schemas.microsoft.com/office/drawing/2014/main" id="{5BA27D50-0A2B-D001-0009-1CFEF406A9FA}"/>
              </a:ext>
            </a:extLst>
          </p:cNvPr>
          <p:cNvGrpSpPr/>
          <p:nvPr/>
        </p:nvGrpSpPr>
        <p:grpSpPr>
          <a:xfrm>
            <a:off x="5135540" y="3250690"/>
            <a:ext cx="1283747" cy="1179850"/>
            <a:chOff x="6172540" y="4231984"/>
            <a:chExt cx="1283747" cy="1179850"/>
          </a:xfrm>
        </p:grpSpPr>
        <p:pic>
          <p:nvPicPr>
            <p:cNvPr id="27" name="図 26" descr="携帯電話のホーム画面&#10;&#10;AI 生成コンテンツは誤りを含む可能性があります。">
              <a:extLst>
                <a:ext uri="{FF2B5EF4-FFF2-40B4-BE49-F238E27FC236}">
                  <a16:creationId xmlns:a16="http://schemas.microsoft.com/office/drawing/2014/main" id="{9ED764B2-5DB3-C36E-C82B-7C68EED10B3D}"/>
                </a:ext>
              </a:extLst>
            </p:cNvPr>
            <p:cNvPicPr>
              <a:picLocks noChangeAspect="1"/>
            </p:cNvPicPr>
            <p:nvPr/>
          </p:nvPicPr>
          <p:blipFill>
            <a:blip r:embed="rId6" cstate="print">
              <a:extLst>
                <a:ext uri="{28A0092B-C50C-407E-A947-70E740481C1C}">
                  <a14:useLocalDpi xmlns:a14="http://schemas.microsoft.com/office/drawing/2010/main" val="0"/>
                </a:ext>
              </a:extLst>
            </a:blip>
            <a:srcRect l="62121" t="61818"/>
            <a:stretch>
              <a:fillRect/>
            </a:stretch>
          </p:blipFill>
          <p:spPr>
            <a:xfrm>
              <a:off x="6172540" y="4856601"/>
              <a:ext cx="610431" cy="555233"/>
            </a:xfrm>
            <a:prstGeom prst="rect">
              <a:avLst/>
            </a:prstGeom>
          </p:spPr>
        </p:pic>
        <p:pic>
          <p:nvPicPr>
            <p:cNvPr id="28" name="図 27" descr="携帯電話のホーム画面&#10;&#10;AI 生成コンテンツは誤りを含む可能性があります。">
              <a:extLst>
                <a:ext uri="{FF2B5EF4-FFF2-40B4-BE49-F238E27FC236}">
                  <a16:creationId xmlns:a16="http://schemas.microsoft.com/office/drawing/2014/main" id="{BE7AA21A-AE82-DA4D-62B7-594C80FD91DA}"/>
                </a:ext>
              </a:extLst>
            </p:cNvPr>
            <p:cNvPicPr>
              <a:picLocks noChangeAspect="1"/>
            </p:cNvPicPr>
            <p:nvPr/>
          </p:nvPicPr>
          <p:blipFill>
            <a:blip r:embed="rId6" cstate="print">
              <a:extLst>
                <a:ext uri="{28A0092B-C50C-407E-A947-70E740481C1C}">
                  <a14:useLocalDpi xmlns:a14="http://schemas.microsoft.com/office/drawing/2010/main" val="0"/>
                </a:ext>
              </a:extLst>
            </a:blip>
            <a:srcRect l="62121" b="59376"/>
            <a:stretch>
              <a:fillRect/>
            </a:stretch>
          </p:blipFill>
          <p:spPr>
            <a:xfrm>
              <a:off x="6845856" y="4231984"/>
              <a:ext cx="610431" cy="590743"/>
            </a:xfrm>
            <a:prstGeom prst="rect">
              <a:avLst/>
            </a:prstGeom>
          </p:spPr>
        </p:pic>
        <p:pic>
          <p:nvPicPr>
            <p:cNvPr id="29" name="図 28" descr="携帯電話のホーム画面&#10;&#10;AI 生成コンテンツは誤りを含む可能性があります。">
              <a:extLst>
                <a:ext uri="{FF2B5EF4-FFF2-40B4-BE49-F238E27FC236}">
                  <a16:creationId xmlns:a16="http://schemas.microsoft.com/office/drawing/2014/main" id="{E3D31710-46BA-0959-2CE1-EF0AA338BAFC}"/>
                </a:ext>
              </a:extLst>
            </p:cNvPr>
            <p:cNvPicPr>
              <a:picLocks noChangeAspect="1"/>
            </p:cNvPicPr>
            <p:nvPr/>
          </p:nvPicPr>
          <p:blipFill>
            <a:blip r:embed="rId6" cstate="print">
              <a:extLst>
                <a:ext uri="{28A0092B-C50C-407E-A947-70E740481C1C}">
                  <a14:useLocalDpi xmlns:a14="http://schemas.microsoft.com/office/drawing/2010/main" val="0"/>
                </a:ext>
              </a:extLst>
            </a:blip>
            <a:srcRect t="61818" r="62121"/>
            <a:stretch>
              <a:fillRect/>
            </a:stretch>
          </p:blipFill>
          <p:spPr>
            <a:xfrm>
              <a:off x="6172540" y="4231984"/>
              <a:ext cx="610431" cy="555233"/>
            </a:xfrm>
            <a:prstGeom prst="rect">
              <a:avLst/>
            </a:prstGeom>
          </p:spPr>
        </p:pic>
        <p:pic>
          <p:nvPicPr>
            <p:cNvPr id="30" name="図 29" descr="携帯電話のホーム画面&#10;&#10;AI 生成コンテンツは誤りを含む可能性があります。">
              <a:extLst>
                <a:ext uri="{FF2B5EF4-FFF2-40B4-BE49-F238E27FC236}">
                  <a16:creationId xmlns:a16="http://schemas.microsoft.com/office/drawing/2014/main" id="{14C9F2E2-081C-81B8-A30D-FAA6B99754DB}"/>
                </a:ext>
              </a:extLst>
            </p:cNvPr>
            <p:cNvPicPr>
              <a:picLocks noChangeAspect="1"/>
            </p:cNvPicPr>
            <p:nvPr/>
          </p:nvPicPr>
          <p:blipFill>
            <a:blip r:embed="rId6" cstate="print">
              <a:extLst>
                <a:ext uri="{28A0092B-C50C-407E-A947-70E740481C1C}">
                  <a14:useLocalDpi xmlns:a14="http://schemas.microsoft.com/office/drawing/2010/main" val="0"/>
                </a:ext>
              </a:extLst>
            </a:blip>
            <a:srcRect l="-98" r="62219" b="61818"/>
            <a:stretch>
              <a:fillRect/>
            </a:stretch>
          </p:blipFill>
          <p:spPr>
            <a:xfrm>
              <a:off x="6845855" y="4856601"/>
              <a:ext cx="610432" cy="555233"/>
            </a:xfrm>
            <a:prstGeom prst="rect">
              <a:avLst/>
            </a:prstGeom>
          </p:spPr>
        </p:pic>
      </p:grpSp>
      <p:pic>
        <p:nvPicPr>
          <p:cNvPr id="36" name="図 35" descr="図形 が含まれている画像&#10;&#10;AI 生成コンテンツは誤りを含む可能性があります。">
            <a:extLst>
              <a:ext uri="{FF2B5EF4-FFF2-40B4-BE49-F238E27FC236}">
                <a16:creationId xmlns:a16="http://schemas.microsoft.com/office/drawing/2014/main" id="{3E731245-27DE-C634-37A0-F6542CCE5D5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3780" y="3506253"/>
            <a:ext cx="1193310" cy="1723670"/>
          </a:xfrm>
          <a:prstGeom prst="rect">
            <a:avLst/>
          </a:prstGeom>
        </p:spPr>
      </p:pic>
      <p:pic>
        <p:nvPicPr>
          <p:cNvPr id="52" name="図 51">
            <a:extLst>
              <a:ext uri="{FF2B5EF4-FFF2-40B4-BE49-F238E27FC236}">
                <a16:creationId xmlns:a16="http://schemas.microsoft.com/office/drawing/2014/main" id="{E0A07FD1-1A41-FD7C-89BA-CEAAC7CA7B5E}"/>
              </a:ext>
            </a:extLst>
          </p:cNvPr>
          <p:cNvPicPr>
            <a:picLocks noChangeAspect="1"/>
          </p:cNvPicPr>
          <p:nvPr/>
        </p:nvPicPr>
        <p:blipFill>
          <a:blip r:embed="rId8"/>
          <a:stretch>
            <a:fillRect/>
          </a:stretch>
        </p:blipFill>
        <p:spPr>
          <a:xfrm>
            <a:off x="7675735" y="4585533"/>
            <a:ext cx="1991353" cy="1151904"/>
          </a:xfrm>
          <a:prstGeom prst="rect">
            <a:avLst/>
          </a:prstGeom>
        </p:spPr>
      </p:pic>
      <p:sp>
        <p:nvSpPr>
          <p:cNvPr id="54" name="正方形/長方形 2">
            <a:extLst>
              <a:ext uri="{FF2B5EF4-FFF2-40B4-BE49-F238E27FC236}">
                <a16:creationId xmlns:a16="http://schemas.microsoft.com/office/drawing/2014/main" id="{0D434BFF-0B62-5017-40EE-DA27ED7ADE7F}"/>
              </a:ext>
            </a:extLst>
          </p:cNvPr>
          <p:cNvSpPr/>
          <p:nvPr/>
        </p:nvSpPr>
        <p:spPr>
          <a:xfrm>
            <a:off x="488504" y="1111229"/>
            <a:ext cx="9129464" cy="17412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285750" indent="-285750" defTabSz="540000">
              <a:buFont typeface="Wingdings" panose="05000000000000000000" pitchFamily="2" charset="2"/>
              <a:buChar char="n"/>
              <a:tabLst>
                <a:tab pos="36000" algn="l"/>
                <a:tab pos="108000" algn="l"/>
              </a:tabLst>
            </a:pPr>
            <a:r>
              <a:rPr lang="ja-JP" altLang="en-US" sz="1600" dirty="0">
                <a:solidFill>
                  <a:schemeClr val="tx1"/>
                </a:solidFill>
                <a:latin typeface="メイリオ" panose="020B0604030504040204" pitchFamily="50" charset="-128"/>
                <a:ea typeface="メイリオ" panose="020B0604030504040204" pitchFamily="50" charset="-128"/>
              </a:rPr>
              <a:t>公共交通を利用して、県内の様々なスポットを訪れ、行く先々に用意された</a:t>
            </a:r>
            <a:endParaRPr lang="en-US" altLang="ja-JP" sz="1600" dirty="0">
              <a:solidFill>
                <a:schemeClr val="tx1"/>
              </a:solidFill>
              <a:latin typeface="メイリオ" panose="020B0604030504040204" pitchFamily="50" charset="-128"/>
              <a:ea typeface="メイリオ" panose="020B0604030504040204" pitchFamily="50" charset="-128"/>
            </a:endParaRPr>
          </a:p>
          <a:p>
            <a:pPr defTabSz="540000">
              <a:tabLst>
                <a:tab pos="36000" algn="l"/>
                <a:tab pos="108000" algn="l"/>
              </a:tabLst>
            </a:pPr>
            <a:r>
              <a:rPr lang="ja-JP" altLang="en-US" sz="1600" dirty="0">
                <a:solidFill>
                  <a:schemeClr val="tx1"/>
                </a:solidFill>
                <a:latin typeface="メイリオ" panose="020B0604030504040204" pitchFamily="50" charset="-128"/>
                <a:ea typeface="メイリオ" panose="020B0604030504040204" pitchFamily="50" charset="-128"/>
              </a:rPr>
              <a:t>　ミッション（謎解きクイズ等）に挑戦</a:t>
            </a:r>
            <a:endParaRPr lang="en-US" altLang="ja-JP" sz="1600" dirty="0">
              <a:solidFill>
                <a:schemeClr val="tx1"/>
              </a:solidFill>
              <a:latin typeface="メイリオ" panose="020B0604030504040204" pitchFamily="50" charset="-128"/>
              <a:ea typeface="メイリオ" panose="020B0604030504040204" pitchFamily="50" charset="-128"/>
            </a:endParaRPr>
          </a:p>
          <a:p>
            <a:pPr defTabSz="540000">
              <a:tabLst>
                <a:tab pos="36000" algn="l"/>
                <a:tab pos="108000" algn="l"/>
              </a:tabLst>
            </a:pPr>
            <a:r>
              <a:rPr lang="ja-JP" altLang="en-US" sz="1600" dirty="0">
                <a:solidFill>
                  <a:schemeClr val="tx1"/>
                </a:solidFill>
                <a:latin typeface="メイリオ" panose="020B0604030504040204" pitchFamily="50" charset="-128"/>
                <a:ea typeface="メイリオ" panose="020B0604030504040204" pitchFamily="50" charset="-128"/>
              </a:rPr>
              <a:t>　⇒獲得ミッション数＋体験記を自由研究課題として夏休み終了後提出（表彰あり）</a:t>
            </a:r>
            <a:endParaRPr lang="en-US" altLang="ja-JP" sz="1600" dirty="0">
              <a:solidFill>
                <a:schemeClr val="tx1"/>
              </a:solidFill>
              <a:latin typeface="メイリオ" panose="020B0604030504040204" pitchFamily="50" charset="-128"/>
              <a:ea typeface="メイリオ" panose="020B0604030504040204" pitchFamily="50" charset="-128"/>
            </a:endParaRPr>
          </a:p>
        </p:txBody>
      </p:sp>
      <p:sp>
        <p:nvSpPr>
          <p:cNvPr id="55" name="二等辺三角形 54">
            <a:extLst>
              <a:ext uri="{FF2B5EF4-FFF2-40B4-BE49-F238E27FC236}">
                <a16:creationId xmlns:a16="http://schemas.microsoft.com/office/drawing/2014/main" id="{A52BED52-09A4-5456-7AAE-DE762A0A23FB}"/>
              </a:ext>
            </a:extLst>
          </p:cNvPr>
          <p:cNvSpPr/>
          <p:nvPr/>
        </p:nvSpPr>
        <p:spPr>
          <a:xfrm rot="5400000">
            <a:off x="1941230" y="4264724"/>
            <a:ext cx="509749" cy="206728"/>
          </a:xfrm>
          <a:prstGeom prst="triangle">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2">
            <a:extLst>
              <a:ext uri="{FF2B5EF4-FFF2-40B4-BE49-F238E27FC236}">
                <a16:creationId xmlns:a16="http://schemas.microsoft.com/office/drawing/2014/main" id="{D80A9216-4D48-2A6B-1C12-A90EC2B6C8BE}"/>
              </a:ext>
            </a:extLst>
          </p:cNvPr>
          <p:cNvSpPr/>
          <p:nvPr/>
        </p:nvSpPr>
        <p:spPr>
          <a:xfrm>
            <a:off x="1599448" y="4872587"/>
            <a:ext cx="1625359" cy="50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ja-JP" altLang="en-US" sz="1100" dirty="0">
                <a:solidFill>
                  <a:schemeClr val="tx1"/>
                </a:solidFill>
                <a:latin typeface="メイリオ" panose="020B0604030504040204" pitchFamily="50" charset="-128"/>
                <a:ea typeface="メイリオ" panose="020B0604030504040204" pitchFamily="50" charset="-128"/>
              </a:rPr>
              <a:t>パンフレットを</a:t>
            </a:r>
            <a:endParaRPr lang="en-US" altLang="ja-JP" sz="1100" dirty="0">
              <a:solidFill>
                <a:schemeClr val="tx1"/>
              </a:solidFill>
              <a:latin typeface="メイリオ" panose="020B0604030504040204" pitchFamily="50" charset="-128"/>
              <a:ea typeface="メイリオ" panose="020B0604030504040204" pitchFamily="50" charset="-128"/>
            </a:endParaRPr>
          </a:p>
          <a:p>
            <a:r>
              <a:rPr lang="ja-JP" altLang="en-US" sz="1100" dirty="0">
                <a:solidFill>
                  <a:schemeClr val="tx1"/>
                </a:solidFill>
                <a:latin typeface="メイリオ" panose="020B0604030504040204" pitchFamily="50" charset="-128"/>
                <a:ea typeface="メイリオ" panose="020B0604030504040204" pitchFamily="50" charset="-128"/>
              </a:rPr>
              <a:t>全小学校を通じて配付</a:t>
            </a:r>
            <a:endParaRPr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58" name="正方形/長方形 2">
            <a:extLst>
              <a:ext uri="{FF2B5EF4-FFF2-40B4-BE49-F238E27FC236}">
                <a16:creationId xmlns:a16="http://schemas.microsoft.com/office/drawing/2014/main" id="{5B0650D0-8DF7-2B70-A11B-5A5DEEABD5C1}"/>
              </a:ext>
            </a:extLst>
          </p:cNvPr>
          <p:cNvSpPr/>
          <p:nvPr/>
        </p:nvSpPr>
        <p:spPr>
          <a:xfrm>
            <a:off x="7468749" y="4316278"/>
            <a:ext cx="904306" cy="3202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ja-JP" altLang="en-US" sz="1400" dirty="0">
                <a:solidFill>
                  <a:schemeClr val="tx1"/>
                </a:solidFill>
                <a:latin typeface="メイリオ" panose="020B0604030504040204" pitchFamily="50" charset="-128"/>
                <a:ea typeface="メイリオ" panose="020B0604030504040204" pitchFamily="50" charset="-128"/>
              </a:rPr>
              <a:t>（例）</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59" name="正方形/長方形 2">
            <a:extLst>
              <a:ext uri="{FF2B5EF4-FFF2-40B4-BE49-F238E27FC236}">
                <a16:creationId xmlns:a16="http://schemas.microsoft.com/office/drawing/2014/main" id="{246E01D5-CCD1-8645-043F-0EDE8CF165F1}"/>
              </a:ext>
            </a:extLst>
          </p:cNvPr>
          <p:cNvSpPr/>
          <p:nvPr/>
        </p:nvSpPr>
        <p:spPr>
          <a:xfrm>
            <a:off x="4813178" y="4872586"/>
            <a:ext cx="1991353" cy="5552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ja-JP" altLang="en-US" sz="1100" dirty="0">
                <a:solidFill>
                  <a:schemeClr val="tx1"/>
                </a:solidFill>
                <a:latin typeface="メイリオ" panose="020B0604030504040204" pitchFamily="50" charset="-128"/>
                <a:ea typeface="メイリオ" panose="020B0604030504040204" pitchFamily="50" charset="-128"/>
              </a:rPr>
              <a:t>公共交通を利用して</a:t>
            </a:r>
            <a:endParaRPr lang="en-US" altLang="ja-JP" sz="1100" dirty="0">
              <a:solidFill>
                <a:schemeClr val="tx1"/>
              </a:solidFill>
              <a:latin typeface="メイリオ" panose="020B0604030504040204" pitchFamily="50" charset="-128"/>
              <a:ea typeface="メイリオ"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rPr>
              <a:t>移動</a:t>
            </a:r>
            <a:endParaRPr lang="en-US" altLang="ja-JP" sz="1100" dirty="0">
              <a:solidFill>
                <a:schemeClr val="tx1"/>
              </a:solidFill>
              <a:latin typeface="メイリオ" panose="020B0604030504040204" pitchFamily="50" charset="-128"/>
              <a:ea typeface="メイリオ" panose="020B0604030504040204" pitchFamily="50" charset="-128"/>
            </a:endParaRPr>
          </a:p>
        </p:txBody>
      </p:sp>
      <p:grpSp>
        <p:nvGrpSpPr>
          <p:cNvPr id="20" name="グループ化 19">
            <a:extLst>
              <a:ext uri="{FF2B5EF4-FFF2-40B4-BE49-F238E27FC236}">
                <a16:creationId xmlns:a16="http://schemas.microsoft.com/office/drawing/2014/main" id="{86C9C562-1728-256A-0EA1-0B41ABE75518}"/>
              </a:ext>
            </a:extLst>
          </p:cNvPr>
          <p:cNvGrpSpPr/>
          <p:nvPr/>
        </p:nvGrpSpPr>
        <p:grpSpPr>
          <a:xfrm>
            <a:off x="2706522" y="2612083"/>
            <a:ext cx="1670414" cy="2164861"/>
            <a:chOff x="2467632" y="2895460"/>
            <a:chExt cx="1670414" cy="2164861"/>
          </a:xfrm>
        </p:grpSpPr>
        <p:grpSp>
          <p:nvGrpSpPr>
            <p:cNvPr id="17" name="グループ化 16">
              <a:extLst>
                <a:ext uri="{FF2B5EF4-FFF2-40B4-BE49-F238E27FC236}">
                  <a16:creationId xmlns:a16="http://schemas.microsoft.com/office/drawing/2014/main" id="{F2E66815-D61C-CCDE-39F7-485F0E87D025}"/>
                </a:ext>
              </a:extLst>
            </p:cNvPr>
            <p:cNvGrpSpPr/>
            <p:nvPr/>
          </p:nvGrpSpPr>
          <p:grpSpPr>
            <a:xfrm>
              <a:off x="2582695" y="2895460"/>
              <a:ext cx="1440288" cy="900000"/>
              <a:chOff x="2372758" y="2895460"/>
              <a:chExt cx="1440288" cy="900000"/>
            </a:xfrm>
          </p:grpSpPr>
          <p:pic>
            <p:nvPicPr>
              <p:cNvPr id="42" name="図 41" descr="アイコン&#10;&#10;AI 生成コンテンツは誤りを含む可能性があります。">
                <a:extLst>
                  <a:ext uri="{FF2B5EF4-FFF2-40B4-BE49-F238E27FC236}">
                    <a16:creationId xmlns:a16="http://schemas.microsoft.com/office/drawing/2014/main" id="{8101BDD1-536E-C3D4-CE54-B1616438F6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52800" y="2895460"/>
                <a:ext cx="660246" cy="900000"/>
              </a:xfrm>
              <a:prstGeom prst="rect">
                <a:avLst/>
              </a:prstGeom>
            </p:spPr>
          </p:pic>
          <p:pic>
            <p:nvPicPr>
              <p:cNvPr id="44" name="図 43" descr="アイコン&#10;&#10;AI 生成コンテンツは誤りを含む可能性があります。">
                <a:extLst>
                  <a:ext uri="{FF2B5EF4-FFF2-40B4-BE49-F238E27FC236}">
                    <a16:creationId xmlns:a16="http://schemas.microsoft.com/office/drawing/2014/main" id="{4632FF70-14CC-1F73-4416-0F3D4C8BE05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72758" y="2895460"/>
                <a:ext cx="688654" cy="900000"/>
              </a:xfrm>
              <a:prstGeom prst="rect">
                <a:avLst/>
              </a:prstGeom>
            </p:spPr>
          </p:pic>
        </p:grpSp>
        <p:grpSp>
          <p:nvGrpSpPr>
            <p:cNvPr id="18" name="グループ化 17">
              <a:extLst>
                <a:ext uri="{FF2B5EF4-FFF2-40B4-BE49-F238E27FC236}">
                  <a16:creationId xmlns:a16="http://schemas.microsoft.com/office/drawing/2014/main" id="{AA16D756-2F8F-7B0D-9A93-96A5701D6D59}"/>
                </a:ext>
              </a:extLst>
            </p:cNvPr>
            <p:cNvGrpSpPr/>
            <p:nvPr/>
          </p:nvGrpSpPr>
          <p:grpSpPr>
            <a:xfrm>
              <a:off x="2467632" y="3980321"/>
              <a:ext cx="1670414" cy="1080000"/>
              <a:chOff x="2562506" y="3980321"/>
              <a:chExt cx="1670414" cy="1080000"/>
            </a:xfrm>
          </p:grpSpPr>
          <p:pic>
            <p:nvPicPr>
              <p:cNvPr id="12" name="図 11" descr="アイコン&#10;&#10;AI 生成コンテンツは誤りを含む可能性があります。">
                <a:extLst>
                  <a:ext uri="{FF2B5EF4-FFF2-40B4-BE49-F238E27FC236}">
                    <a16:creationId xmlns:a16="http://schemas.microsoft.com/office/drawing/2014/main" id="{49C505A2-5560-0755-BCB9-AEBE493E7D6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2562506" y="3980321"/>
                <a:ext cx="781728" cy="1080000"/>
              </a:xfrm>
              <a:prstGeom prst="rect">
                <a:avLst/>
              </a:prstGeom>
            </p:spPr>
          </p:pic>
          <p:pic>
            <p:nvPicPr>
              <p:cNvPr id="15" name="図 14" descr="アイコン&#10;&#10;AI 生成コンテンツは誤りを含む可能性があります。">
                <a:extLst>
                  <a:ext uri="{FF2B5EF4-FFF2-40B4-BE49-F238E27FC236}">
                    <a16:creationId xmlns:a16="http://schemas.microsoft.com/office/drawing/2014/main" id="{B386B2C6-1F3F-4FD4-1AFC-08C98559B3F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83705" y="3980321"/>
                <a:ext cx="749215" cy="1080000"/>
              </a:xfrm>
              <a:prstGeom prst="rect">
                <a:avLst/>
              </a:prstGeom>
            </p:spPr>
          </p:pic>
        </p:grpSp>
      </p:grpSp>
      <p:sp>
        <p:nvSpPr>
          <p:cNvPr id="3" name="正方形/長方形 2">
            <a:extLst>
              <a:ext uri="{FF2B5EF4-FFF2-40B4-BE49-F238E27FC236}">
                <a16:creationId xmlns:a16="http://schemas.microsoft.com/office/drawing/2014/main" id="{958C76EF-84ED-E69B-56E4-9003E688794F}"/>
              </a:ext>
            </a:extLst>
          </p:cNvPr>
          <p:cNvSpPr/>
          <p:nvPr/>
        </p:nvSpPr>
        <p:spPr>
          <a:xfrm>
            <a:off x="7223995" y="2110239"/>
            <a:ext cx="2298120" cy="517571"/>
          </a:xfrm>
          <a:prstGeom prst="rect">
            <a:avLst/>
          </a:prstGeom>
          <a:solidFill>
            <a:srgbClr val="F8D4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defTabSz="540000">
              <a:tabLst>
                <a:tab pos="36000" algn="l"/>
                <a:tab pos="108000" algn="l"/>
              </a:tabLst>
            </a:pPr>
            <a:r>
              <a:rPr lang="ja-JP" altLang="en-US" sz="1400" dirty="0">
                <a:solidFill>
                  <a:schemeClr val="tx1"/>
                </a:solidFill>
                <a:latin typeface="メイリオ" panose="020B0604030504040204" pitchFamily="50" charset="-128"/>
                <a:ea typeface="メイリオ" panose="020B0604030504040204" pitchFamily="50" charset="-128"/>
              </a:rPr>
              <a:t>訪問先スポットは</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defTabSz="540000">
              <a:tabLst>
                <a:tab pos="36000" algn="l"/>
                <a:tab pos="108000" algn="l"/>
              </a:tabLst>
            </a:pPr>
            <a:r>
              <a:rPr lang="ja-JP" altLang="en-US" sz="1400" dirty="0">
                <a:solidFill>
                  <a:schemeClr val="tx1"/>
                </a:solidFill>
                <a:latin typeface="メイリオ" panose="020B0604030504040204" pitchFamily="50" charset="-128"/>
                <a:ea typeface="メイリオ" panose="020B0604030504040204" pitchFamily="50" charset="-128"/>
              </a:rPr>
              <a:t>県全域で約</a:t>
            </a:r>
            <a:r>
              <a:rPr lang="en-US" altLang="ja-JP" sz="1400" dirty="0">
                <a:solidFill>
                  <a:schemeClr val="tx1"/>
                </a:solidFill>
                <a:latin typeface="メイリオ" panose="020B0604030504040204" pitchFamily="50" charset="-128"/>
                <a:ea typeface="メイリオ" panose="020B0604030504040204" pitchFamily="50" charset="-128"/>
              </a:rPr>
              <a:t>100</a:t>
            </a:r>
            <a:r>
              <a:rPr lang="ja-JP" altLang="en-US" sz="1400" dirty="0">
                <a:solidFill>
                  <a:schemeClr val="tx1"/>
                </a:solidFill>
                <a:latin typeface="メイリオ" panose="020B0604030504040204" pitchFamily="50" charset="-128"/>
                <a:ea typeface="メイリオ" panose="020B0604030504040204" pitchFamily="50" charset="-128"/>
              </a:rPr>
              <a:t>カ所設定</a:t>
            </a:r>
            <a:endParaRPr lang="en-US" altLang="ja-JP" sz="1400" dirty="0">
              <a:solidFill>
                <a:schemeClr val="tx1"/>
              </a:solidFill>
              <a:latin typeface="メイリオ" panose="020B0604030504040204" pitchFamily="50" charset="-128"/>
              <a:ea typeface="メイリオ" panose="020B0604030504040204" pitchFamily="50" charset="-128"/>
            </a:endParaRPr>
          </a:p>
        </p:txBody>
      </p:sp>
      <p:grpSp>
        <p:nvGrpSpPr>
          <p:cNvPr id="24" name="グループ化 23">
            <a:extLst>
              <a:ext uri="{FF2B5EF4-FFF2-40B4-BE49-F238E27FC236}">
                <a16:creationId xmlns:a16="http://schemas.microsoft.com/office/drawing/2014/main" id="{AA745783-E667-8F3E-081C-FE4E19456DDF}"/>
              </a:ext>
            </a:extLst>
          </p:cNvPr>
          <p:cNvGrpSpPr/>
          <p:nvPr/>
        </p:nvGrpSpPr>
        <p:grpSpPr>
          <a:xfrm>
            <a:off x="1356188" y="5877328"/>
            <a:ext cx="7193624" cy="504000"/>
            <a:chOff x="1356188" y="5877328"/>
            <a:chExt cx="7193624" cy="504000"/>
          </a:xfrm>
        </p:grpSpPr>
        <p:sp>
          <p:nvSpPr>
            <p:cNvPr id="11" name="正方形/長方形 2">
              <a:extLst>
                <a:ext uri="{FF2B5EF4-FFF2-40B4-BE49-F238E27FC236}">
                  <a16:creationId xmlns:a16="http://schemas.microsoft.com/office/drawing/2014/main" id="{2CD32AAD-464F-551D-192E-26E07D7026A4}"/>
                </a:ext>
              </a:extLst>
            </p:cNvPr>
            <p:cNvSpPr/>
            <p:nvPr/>
          </p:nvSpPr>
          <p:spPr>
            <a:xfrm>
              <a:off x="1356188" y="5877328"/>
              <a:ext cx="2732716" cy="504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ja-JP" altLang="en-US" sz="1400" dirty="0">
                  <a:solidFill>
                    <a:schemeClr val="tx1"/>
                  </a:solidFill>
                  <a:latin typeface="メイリオ" panose="020B0604030504040204" pitchFamily="50" charset="-128"/>
                  <a:ea typeface="メイリオ" panose="020B0604030504040204" pitchFamily="50" charset="-128"/>
                </a:rPr>
                <a:t>親子の触れ合い・思い出づくり</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lang="ja-JP" altLang="en-US" sz="1400" dirty="0">
                  <a:solidFill>
                    <a:schemeClr val="tx1"/>
                  </a:solidFill>
                  <a:latin typeface="メイリオ" panose="020B0604030504040204" pitchFamily="50" charset="-128"/>
                  <a:ea typeface="メイリオ" panose="020B0604030504040204" pitchFamily="50" charset="-128"/>
                </a:rPr>
                <a:t>（非日常感）</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4" name="正方形/長方形 2">
              <a:extLst>
                <a:ext uri="{FF2B5EF4-FFF2-40B4-BE49-F238E27FC236}">
                  <a16:creationId xmlns:a16="http://schemas.microsoft.com/office/drawing/2014/main" id="{A7AB97C1-D99A-70E0-70F3-69A359C24715}"/>
                </a:ext>
              </a:extLst>
            </p:cNvPr>
            <p:cNvSpPr/>
            <p:nvPr/>
          </p:nvSpPr>
          <p:spPr>
            <a:xfrm>
              <a:off x="4328005" y="5877328"/>
              <a:ext cx="1991353" cy="504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ja-JP" altLang="en-US" sz="1400" dirty="0">
                  <a:solidFill>
                    <a:schemeClr val="tx1"/>
                  </a:solidFill>
                  <a:latin typeface="メイリオ" panose="020B0604030504040204" pitchFamily="50" charset="-128"/>
                  <a:ea typeface="メイリオ" panose="020B0604030504040204" pitchFamily="50" charset="-128"/>
                </a:rPr>
                <a:t>まちの魅力再発見</a:t>
              </a:r>
            </a:p>
            <a:p>
              <a:pPr algn="ctr"/>
              <a:r>
                <a:rPr lang="ja-JP" altLang="en-US" sz="1400" dirty="0">
                  <a:solidFill>
                    <a:schemeClr val="tx1"/>
                  </a:solidFill>
                  <a:latin typeface="メイリオ" panose="020B0604030504040204" pitchFamily="50" charset="-128"/>
                  <a:ea typeface="メイリオ" panose="020B0604030504040204" pitchFamily="50" charset="-128"/>
                </a:rPr>
                <a:t>こどもの探求心を刺激</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6" name="正方形/長方形 2">
              <a:extLst>
                <a:ext uri="{FF2B5EF4-FFF2-40B4-BE49-F238E27FC236}">
                  <a16:creationId xmlns:a16="http://schemas.microsoft.com/office/drawing/2014/main" id="{984AB30F-F767-D13A-B0CA-F60971A5CAB0}"/>
                </a:ext>
              </a:extLst>
            </p:cNvPr>
            <p:cNvSpPr/>
            <p:nvPr/>
          </p:nvSpPr>
          <p:spPr>
            <a:xfrm>
              <a:off x="6558459" y="5877328"/>
              <a:ext cx="1991353" cy="504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ja-JP" altLang="en-US" sz="1400" dirty="0">
                  <a:solidFill>
                    <a:schemeClr val="tx1"/>
                  </a:solidFill>
                  <a:latin typeface="メイリオ" panose="020B0604030504040204" pitchFamily="50" charset="-128"/>
                  <a:ea typeface="メイリオ" panose="020B0604030504040204" pitchFamily="50" charset="-128"/>
                </a:rPr>
                <a:t>こどもの社会体験・</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lang="ja-JP" altLang="en-US" sz="1400" dirty="0">
                  <a:solidFill>
                    <a:schemeClr val="tx1"/>
                  </a:solidFill>
                  <a:latin typeface="メイリオ" panose="020B0604030504040204" pitchFamily="50" charset="-128"/>
                  <a:ea typeface="メイリオ" panose="020B0604030504040204" pitchFamily="50" charset="-128"/>
                </a:rPr>
                <a:t>経験蓄積</a:t>
              </a:r>
              <a:endParaRPr lang="en-US" altLang="ja-JP" sz="1400" dirty="0">
                <a:solidFill>
                  <a:schemeClr val="tx1"/>
                </a:solidFill>
                <a:latin typeface="メイリオ" panose="020B0604030504040204" pitchFamily="50" charset="-128"/>
                <a:ea typeface="メイリオ" panose="020B0604030504040204" pitchFamily="50" charset="-128"/>
              </a:endParaRPr>
            </a:p>
          </p:txBody>
        </p:sp>
      </p:grpSp>
      <p:sp>
        <p:nvSpPr>
          <p:cNvPr id="25" name="正方形/長方形 2">
            <a:extLst>
              <a:ext uri="{FF2B5EF4-FFF2-40B4-BE49-F238E27FC236}">
                <a16:creationId xmlns:a16="http://schemas.microsoft.com/office/drawing/2014/main" id="{B17D4A91-0DD0-16AB-3837-3DB789FF9179}"/>
              </a:ext>
            </a:extLst>
          </p:cNvPr>
          <p:cNvSpPr/>
          <p:nvPr/>
        </p:nvSpPr>
        <p:spPr>
          <a:xfrm>
            <a:off x="1353934" y="5523463"/>
            <a:ext cx="4247137" cy="3538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r>
              <a:rPr lang="ja-JP" altLang="en-US" sz="1100" dirty="0">
                <a:solidFill>
                  <a:schemeClr val="tx1"/>
                </a:solidFill>
                <a:latin typeface="メイリオ" panose="020B0604030504040204" pitchFamily="50" charset="-128"/>
                <a:ea typeface="メイリオ" panose="020B0604030504040204" pitchFamily="50" charset="-128"/>
              </a:rPr>
              <a:t>県民視点ベネフィット</a:t>
            </a:r>
            <a:endParaRPr lang="en-US" altLang="ja-JP" sz="11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61003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C8F70-E408-396C-76A7-33AF87649635}"/>
            </a:ext>
          </a:extLst>
        </p:cNvPr>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7BC0570A-9516-0AEF-5A52-7AEA2B616F69}"/>
              </a:ext>
            </a:extLst>
          </p:cNvPr>
          <p:cNvSpPr>
            <a:spLocks noGrp="1"/>
          </p:cNvSpPr>
          <p:nvPr>
            <p:ph type="body" sz="quarter" idx="14"/>
          </p:nvPr>
        </p:nvSpPr>
        <p:spPr/>
        <p:txBody>
          <a:bodyPr/>
          <a:lstStyle/>
          <a:p>
            <a:r>
              <a:rPr lang="ja-JP" altLang="en-US" sz="2000" b="1" dirty="0">
                <a:solidFill>
                  <a:srgbClr val="D80E25"/>
                </a:solidFill>
                <a:latin typeface="メイリオ" panose="020B0604030504040204" pitchFamily="50" charset="-128"/>
                <a:ea typeface="メイリオ" panose="020B0604030504040204" pitchFamily="50" charset="-128"/>
              </a:rPr>
              <a:t>利用しやすい環境整備</a:t>
            </a:r>
          </a:p>
          <a:p>
            <a:r>
              <a:rPr kumimoji="1" lang="ja-JP" altLang="en-US" sz="2170" dirty="0"/>
              <a:t>路線バスにおける小児運賃（特別割引）の案</a:t>
            </a:r>
          </a:p>
        </p:txBody>
      </p:sp>
      <p:grpSp>
        <p:nvGrpSpPr>
          <p:cNvPr id="5" name="グループ化 4">
            <a:extLst>
              <a:ext uri="{FF2B5EF4-FFF2-40B4-BE49-F238E27FC236}">
                <a16:creationId xmlns:a16="http://schemas.microsoft.com/office/drawing/2014/main" id="{FA7F976D-209D-5CB5-5974-1B4F1085108A}"/>
              </a:ext>
            </a:extLst>
          </p:cNvPr>
          <p:cNvGrpSpPr/>
          <p:nvPr/>
        </p:nvGrpSpPr>
        <p:grpSpPr>
          <a:xfrm>
            <a:off x="-591576" y="116672"/>
            <a:ext cx="360000" cy="1800160"/>
            <a:chOff x="-1167680" y="260648"/>
            <a:chExt cx="360000" cy="1800160"/>
          </a:xfrm>
        </p:grpSpPr>
        <p:sp>
          <p:nvSpPr>
            <p:cNvPr id="6" name="正方形/長方形 5">
              <a:extLst>
                <a:ext uri="{FF2B5EF4-FFF2-40B4-BE49-F238E27FC236}">
                  <a16:creationId xmlns:a16="http://schemas.microsoft.com/office/drawing/2014/main" id="{82411245-1A19-7383-2E4B-B1AE7879E26A}"/>
                </a:ext>
              </a:extLst>
            </p:cNvPr>
            <p:cNvSpPr/>
            <p:nvPr/>
          </p:nvSpPr>
          <p:spPr>
            <a:xfrm>
              <a:off x="-1167680" y="260648"/>
              <a:ext cx="360000" cy="360000"/>
            </a:xfrm>
            <a:prstGeom prst="rect">
              <a:avLst/>
            </a:prstGeom>
            <a:solidFill>
              <a:srgbClr val="D80E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C7FBCE57-8593-A224-DB15-9F97271F9F92}"/>
                </a:ext>
              </a:extLst>
            </p:cNvPr>
            <p:cNvSpPr/>
            <p:nvPr/>
          </p:nvSpPr>
          <p:spPr>
            <a:xfrm>
              <a:off x="-1167680" y="620688"/>
              <a:ext cx="360000" cy="360000"/>
            </a:xfrm>
            <a:prstGeom prst="rect">
              <a:avLst/>
            </a:prstGeom>
            <a:solidFill>
              <a:srgbClr val="F9A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098C1435-C6D5-7F96-ED96-D196B485ECA5}"/>
                </a:ext>
              </a:extLst>
            </p:cNvPr>
            <p:cNvSpPr/>
            <p:nvPr/>
          </p:nvSpPr>
          <p:spPr>
            <a:xfrm>
              <a:off x="-1167680" y="980728"/>
              <a:ext cx="360000" cy="360000"/>
            </a:xfrm>
            <a:prstGeom prst="rect">
              <a:avLst/>
            </a:prstGeom>
            <a:solidFill>
              <a:srgbClr val="00B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1AEA866F-99E8-82B9-FE54-2BCDAB3E85F6}"/>
                </a:ext>
              </a:extLst>
            </p:cNvPr>
            <p:cNvSpPr/>
            <p:nvPr/>
          </p:nvSpPr>
          <p:spPr>
            <a:xfrm>
              <a:off x="-1167680" y="1340768"/>
              <a:ext cx="360000" cy="360000"/>
            </a:xfrm>
            <a:prstGeom prst="rect">
              <a:avLst/>
            </a:prstGeom>
            <a:solidFill>
              <a:srgbClr val="C1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FE676134-9A4C-581E-A617-3D9146DD8448}"/>
                </a:ext>
              </a:extLst>
            </p:cNvPr>
            <p:cNvSpPr/>
            <p:nvPr/>
          </p:nvSpPr>
          <p:spPr>
            <a:xfrm>
              <a:off x="-1167680" y="1700808"/>
              <a:ext cx="360000" cy="36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プレースホルダー 1">
            <a:extLst>
              <a:ext uri="{FF2B5EF4-FFF2-40B4-BE49-F238E27FC236}">
                <a16:creationId xmlns:a16="http://schemas.microsoft.com/office/drawing/2014/main" id="{ECEC35E1-87CD-378A-3957-A286B9D08A7E}"/>
              </a:ext>
            </a:extLst>
          </p:cNvPr>
          <p:cNvSpPr txBox="1"/>
          <p:nvPr/>
        </p:nvSpPr>
        <p:spPr>
          <a:xfrm>
            <a:off x="6681192" y="6528715"/>
            <a:ext cx="3013356" cy="329285"/>
          </a:xfrm>
          <a:prstGeom prst="rect">
            <a:avLst/>
          </a:prstGeom>
          <a:noFill/>
        </p:spPr>
        <p:txBody>
          <a:bodyPr anchor="ctr"/>
          <a:lstStyle>
            <a:lvl1pPr marL="0" indent="0" algn="l" defTabSz="990570" rtl="0" eaLnBrk="1" latinLnBrk="0" hangingPunct="1">
              <a:spcBef>
                <a:spcPct val="20000"/>
              </a:spcBef>
              <a:buFont typeface="Arial" panose="020B0604020202020204" pitchFamily="34" charset="0"/>
              <a:buNone/>
              <a:defRPr kumimoji="1" sz="2400" b="1"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a:lstStyle>
          <a:p>
            <a:pPr>
              <a:spcBef>
                <a:spcPts val="0"/>
              </a:spcBef>
            </a:pPr>
            <a:r>
              <a:rPr lang="en-US" altLang="ja-JP" sz="1100" b="0" dirty="0">
                <a:latin typeface="メイリオ" panose="020B0604030504040204" pitchFamily="50" charset="-128"/>
                <a:ea typeface="メイリオ" panose="020B0604030504040204" pitchFamily="50" charset="-128"/>
              </a:rPr>
              <a:t>※</a:t>
            </a:r>
            <a:r>
              <a:rPr lang="ja-JP" altLang="en-US" sz="1100" b="0" dirty="0">
                <a:latin typeface="メイリオ" panose="020B0604030504040204" pitchFamily="50" charset="-128"/>
                <a:ea typeface="メイリオ" panose="020B0604030504040204" pitchFamily="50" charset="-128"/>
              </a:rPr>
              <a:t>旅客船・鉄軌道については調整中</a:t>
            </a:r>
            <a:endParaRPr lang="en-US" altLang="ja-JP" sz="1100" b="0" dirty="0">
              <a:latin typeface="メイリオ" panose="020B0604030504040204" pitchFamily="50" charset="-128"/>
              <a:ea typeface="メイリオ" panose="020B0604030504040204" pitchFamily="50" charset="-128"/>
            </a:endParaRPr>
          </a:p>
        </p:txBody>
      </p:sp>
      <p:graphicFrame>
        <p:nvGraphicFramePr>
          <p:cNvPr id="20" name="表 19">
            <a:extLst>
              <a:ext uri="{FF2B5EF4-FFF2-40B4-BE49-F238E27FC236}">
                <a16:creationId xmlns:a16="http://schemas.microsoft.com/office/drawing/2014/main" id="{B1455413-ADAC-5FC0-0936-0D3A6E1B3390}"/>
              </a:ext>
            </a:extLst>
          </p:cNvPr>
          <p:cNvGraphicFramePr>
            <a:graphicFrameLocks noGrp="1"/>
          </p:cNvGraphicFramePr>
          <p:nvPr>
            <p:extLst>
              <p:ext uri="{D42A27DB-BD31-4B8C-83A1-F6EECF244321}">
                <p14:modId xmlns:p14="http://schemas.microsoft.com/office/powerpoint/2010/main" val="3842787505"/>
              </p:ext>
            </p:extLst>
          </p:nvPr>
        </p:nvGraphicFramePr>
        <p:xfrm>
          <a:off x="327000" y="1485336"/>
          <a:ext cx="9252000" cy="4968000"/>
        </p:xfrm>
        <a:graphic>
          <a:graphicData uri="http://schemas.openxmlformats.org/drawingml/2006/table">
            <a:tbl>
              <a:tblPr firstRow="1" firstCol="1" bandRow="1"/>
              <a:tblGrid>
                <a:gridCol w="2124000">
                  <a:extLst>
                    <a:ext uri="{9D8B030D-6E8A-4147-A177-3AD203B41FA5}">
                      <a16:colId xmlns:a16="http://schemas.microsoft.com/office/drawing/2014/main" val="346154896"/>
                    </a:ext>
                  </a:extLst>
                </a:gridCol>
                <a:gridCol w="7128000">
                  <a:extLst>
                    <a:ext uri="{9D8B030D-6E8A-4147-A177-3AD203B41FA5}">
                      <a16:colId xmlns:a16="http://schemas.microsoft.com/office/drawing/2014/main" val="3183852617"/>
                    </a:ext>
                  </a:extLst>
                </a:gridCol>
              </a:tblGrid>
              <a:tr h="360000">
                <a:tc>
                  <a:txBody>
                    <a:bodyPr/>
                    <a:lstStyle/>
                    <a:p>
                      <a:pPr algn="ctr">
                        <a:buNone/>
                      </a:pP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名称（仮）</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DAE9F8"/>
                    </a:solidFill>
                  </a:tcPr>
                </a:tc>
                <a:tc>
                  <a:txBody>
                    <a:bodyPr/>
                    <a:lstStyle/>
                    <a:p>
                      <a:pPr algn="just">
                        <a:buNone/>
                      </a:pPr>
                      <a:r>
                        <a:rPr kumimoji="1" lang="en-US" altLang="ja-JP" sz="1400" b="0" i="0" kern="1200" dirty="0">
                          <a:solidFill>
                            <a:schemeClr val="tx1"/>
                          </a:solidFill>
                          <a:effectLst/>
                          <a:latin typeface="メイリオ" panose="020B0604030504040204" pitchFamily="50" charset="-128"/>
                          <a:ea typeface="メイリオ" panose="020B0604030504040204" pitchFamily="50" charset="-128"/>
                          <a:cs typeface="+mn-cs"/>
                        </a:rPr>
                        <a:t>2026</a:t>
                      </a:r>
                      <a:r>
                        <a:rPr kumimoji="1" lang="ja-JP" altLang="en-US" sz="1400" b="0" i="0" kern="1200" dirty="0">
                          <a:solidFill>
                            <a:schemeClr val="tx1"/>
                          </a:solidFill>
                          <a:effectLst/>
                          <a:latin typeface="メイリオ" panose="020B0604030504040204" pitchFamily="50" charset="-128"/>
                          <a:ea typeface="メイリオ" panose="020B0604030504040204" pitchFamily="50" charset="-128"/>
                          <a:cs typeface="+mn-cs"/>
                        </a:rPr>
                        <a:t>夏休み小学生バス優待</a:t>
                      </a:r>
                      <a:endParaRPr lang="ja-JP" sz="1050" kern="1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920453870"/>
                  </a:ext>
                </a:extLst>
              </a:tr>
              <a:tr h="360000">
                <a:tc>
                  <a:txBody>
                    <a:bodyPr/>
                    <a:lstStyle/>
                    <a:p>
                      <a:pPr algn="ctr">
                        <a:buNone/>
                      </a:pP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期間</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DAE9F8"/>
                    </a:solidFill>
                  </a:tcPr>
                </a:tc>
                <a:tc>
                  <a:txBody>
                    <a:bodyPr/>
                    <a:lstStyle/>
                    <a:p>
                      <a:pPr algn="just">
                        <a:buNone/>
                      </a:pP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令和８年７月</a:t>
                      </a:r>
                      <a:r>
                        <a:rPr lang="en-US" sz="1400" kern="1100" dirty="0">
                          <a:effectLst/>
                          <a:latin typeface="メイリオ" panose="020B0604030504040204" pitchFamily="50" charset="-128"/>
                          <a:ea typeface="メイリオ" panose="020B0604030504040204" pitchFamily="50" charset="-128"/>
                          <a:cs typeface="Times New Roman" panose="02020603050405020304" pitchFamily="18" charset="0"/>
                        </a:rPr>
                        <a:t>18</a:t>
                      </a: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日（土）～８月</a:t>
                      </a:r>
                      <a:r>
                        <a:rPr lang="en-US" sz="1400" kern="1100" dirty="0">
                          <a:effectLst/>
                          <a:latin typeface="メイリオ" panose="020B0604030504040204" pitchFamily="50" charset="-128"/>
                          <a:ea typeface="メイリオ" panose="020B0604030504040204" pitchFamily="50" charset="-128"/>
                          <a:cs typeface="Times New Roman" panose="02020603050405020304" pitchFamily="18" charset="0"/>
                        </a:rPr>
                        <a:t>31</a:t>
                      </a: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日（月）</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025235947"/>
                  </a:ext>
                </a:extLst>
              </a:tr>
              <a:tr h="360000">
                <a:tc>
                  <a:txBody>
                    <a:bodyPr/>
                    <a:lstStyle/>
                    <a:p>
                      <a:pPr algn="ctr">
                        <a:buNone/>
                      </a:pP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対象者</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DAE9F8"/>
                    </a:solidFill>
                  </a:tcPr>
                </a:tc>
                <a:tc>
                  <a:txBody>
                    <a:bodyPr/>
                    <a:lstStyle/>
                    <a:p>
                      <a:pPr algn="just">
                        <a:buNone/>
                      </a:pP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小学生（親子同伴での利用のほか、</a:t>
                      </a:r>
                      <a:r>
                        <a:rPr lang="ja-JP" sz="1400" u="none" kern="1100" dirty="0">
                          <a:effectLst/>
                          <a:latin typeface="メイリオ" panose="020B0604030504040204" pitchFamily="50" charset="-128"/>
                          <a:ea typeface="メイリオ" panose="020B0604030504040204" pitchFamily="50" charset="-128"/>
                          <a:cs typeface="Times New Roman" panose="02020603050405020304" pitchFamily="18" charset="0"/>
                        </a:rPr>
                        <a:t>小学生単独での利用も可</a:t>
                      </a: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002775415"/>
                  </a:ext>
                </a:extLst>
              </a:tr>
              <a:tr h="360000">
                <a:tc>
                  <a:txBody>
                    <a:bodyPr/>
                    <a:lstStyle/>
                    <a:p>
                      <a:pPr algn="ctr">
                        <a:buNone/>
                      </a:pP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実施形態</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DAE9F8"/>
                    </a:solidFill>
                  </a:tcPr>
                </a:tc>
                <a:tc>
                  <a:txBody>
                    <a:bodyPr/>
                    <a:lstStyle/>
                    <a:p>
                      <a:pPr algn="just">
                        <a:buNone/>
                      </a:pPr>
                      <a:r>
                        <a:rPr lang="ja-JP" sz="1400" b="0" kern="1100" dirty="0">
                          <a:effectLst/>
                          <a:latin typeface="メイリオ" panose="020B0604030504040204" pitchFamily="50" charset="-128"/>
                          <a:ea typeface="メイリオ" panose="020B0604030504040204" pitchFamily="50" charset="-128"/>
                          <a:cs typeface="Times New Roman" panose="02020603050405020304" pitchFamily="18" charset="0"/>
                        </a:rPr>
                        <a:t>都度払い型割引優待</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070542211"/>
                  </a:ext>
                </a:extLst>
              </a:tr>
              <a:tr h="792000">
                <a:tc>
                  <a:txBody>
                    <a:bodyPr/>
                    <a:lstStyle/>
                    <a:p>
                      <a:pPr algn="ctr">
                        <a:buNone/>
                      </a:pP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優待内容及び</a:t>
                      </a:r>
                    </a:p>
                    <a:p>
                      <a:pPr algn="ctr">
                        <a:buNone/>
                      </a:pP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適用方法</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DAE9F8"/>
                    </a:solidFill>
                  </a:tcPr>
                </a:tc>
                <a:tc>
                  <a:txBody>
                    <a:bodyPr/>
                    <a:lstStyle/>
                    <a:p>
                      <a:pPr algn="just">
                        <a:buNone/>
                      </a:pP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降車時に運転手へ優待券を提示することにより、</a:t>
                      </a:r>
                      <a:endParaRPr lang="en-US" altLang="ja-JP" sz="1400" kern="1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buNone/>
                      </a:pPr>
                      <a:r>
                        <a:rPr lang="ja-JP" sz="1400" b="1" u="sng" kern="1100" dirty="0">
                          <a:effectLst/>
                          <a:latin typeface="メイリオ" panose="020B0604030504040204" pitchFamily="50" charset="-128"/>
                          <a:ea typeface="メイリオ" panose="020B0604030504040204" pitchFamily="50" charset="-128"/>
                          <a:cs typeface="Times New Roman" panose="02020603050405020304" pitchFamily="18" charset="0"/>
                        </a:rPr>
                        <a:t>利用区間に関わらず、小学生１人・１乗車あたり</a:t>
                      </a:r>
                      <a:r>
                        <a:rPr lang="en-US" sz="1400" b="1" u="sng" kern="1100" dirty="0">
                          <a:effectLst/>
                          <a:latin typeface="メイリオ" panose="020B0604030504040204" pitchFamily="50" charset="-128"/>
                          <a:ea typeface="メイリオ" panose="020B0604030504040204" pitchFamily="50" charset="-128"/>
                          <a:cs typeface="Times New Roman" panose="02020603050405020304" pitchFamily="18" charset="0"/>
                        </a:rPr>
                        <a:t>50</a:t>
                      </a:r>
                      <a:r>
                        <a:rPr lang="ja-JP" sz="1400" b="1" u="sng" kern="1100" dirty="0">
                          <a:effectLst/>
                          <a:latin typeface="メイリオ" panose="020B0604030504040204" pitchFamily="50" charset="-128"/>
                          <a:ea typeface="メイリオ" panose="020B0604030504040204" pitchFamily="50" charset="-128"/>
                          <a:cs typeface="Times New Roman" panose="02020603050405020304" pitchFamily="18" charset="0"/>
                        </a:rPr>
                        <a:t>円</a:t>
                      </a: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とする</a:t>
                      </a:r>
                      <a:endParaRPr lang="en-US" altLang="ja-JP" sz="1400" kern="1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just">
                        <a:buNone/>
                      </a:pPr>
                      <a:r>
                        <a:rPr lang="ja-JP" altLang="en-US" sz="1400" kern="1100" dirty="0">
                          <a:effectLst/>
                          <a:latin typeface="メイリオ" panose="020B0604030504040204" pitchFamily="50" charset="-128"/>
                          <a:ea typeface="メイリオ" panose="020B0604030504040204" pitchFamily="50" charset="-128"/>
                          <a:cs typeface="Times New Roman" panose="02020603050405020304" pitchFamily="18" charset="0"/>
                        </a:rPr>
                        <a:t>県内全小学校経由で配付する自由研究パンフレットの一部を切り取り優待券として提示</a:t>
                      </a:r>
                      <a:endPar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4044619783"/>
                  </a:ext>
                </a:extLst>
              </a:tr>
              <a:tr h="360000">
                <a:tc>
                  <a:txBody>
                    <a:bodyPr/>
                    <a:lstStyle/>
                    <a:p>
                      <a:pPr algn="ctr">
                        <a:buNone/>
                      </a:pP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実施エリア</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DAE9F8"/>
                    </a:solidFill>
                  </a:tcPr>
                </a:tc>
                <a:tc>
                  <a:txBody>
                    <a:bodyPr/>
                    <a:lstStyle/>
                    <a:p>
                      <a:pPr algn="just">
                        <a:buNone/>
                      </a:pP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県内全域</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49674571"/>
                  </a:ext>
                </a:extLst>
              </a:tr>
              <a:tr h="360000">
                <a:tc>
                  <a:txBody>
                    <a:bodyPr/>
                    <a:lstStyle/>
                    <a:p>
                      <a:pPr algn="ctr">
                        <a:buNone/>
                      </a:pP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対象路線</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DAE9F8"/>
                    </a:solidFill>
                  </a:tcPr>
                </a:tc>
                <a:tc>
                  <a:txBody>
                    <a:bodyPr/>
                    <a:lstStyle/>
                    <a:p>
                      <a:pPr algn="just">
                        <a:buNone/>
                      </a:pP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バス事業者</a:t>
                      </a:r>
                      <a:r>
                        <a:rPr lang="ja-JP" altLang="en-US" sz="1400" kern="1100" dirty="0">
                          <a:effectLst/>
                          <a:latin typeface="メイリオ" panose="020B0604030504040204" pitchFamily="50" charset="-128"/>
                          <a:ea typeface="メイリオ" panose="020B0604030504040204" pitchFamily="50" charset="-128"/>
                          <a:cs typeface="Times New Roman" panose="02020603050405020304" pitchFamily="18" charset="0"/>
                        </a:rPr>
                        <a:t>及び県内市町等運行に携わる当事者</a:t>
                      </a: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の協力を得られた</a:t>
                      </a:r>
                      <a:r>
                        <a:rPr lang="ja-JP" sz="1400" kern="1100">
                          <a:effectLst/>
                          <a:latin typeface="メイリオ" panose="020B0604030504040204" pitchFamily="50" charset="-128"/>
                          <a:ea typeface="メイリオ" panose="020B0604030504040204" pitchFamily="50" charset="-128"/>
                          <a:cs typeface="Times New Roman" panose="02020603050405020304" pitchFamily="18" charset="0"/>
                        </a:rPr>
                        <a:t>バス路線</a:t>
                      </a:r>
                      <a:endPar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423466583"/>
                  </a:ext>
                </a:extLst>
              </a:tr>
              <a:tr h="1152000">
                <a:tc>
                  <a:txBody>
                    <a:bodyPr/>
                    <a:lstStyle/>
                    <a:p>
                      <a:pPr algn="ctr">
                        <a:buNone/>
                      </a:pPr>
                      <a:r>
                        <a:rPr lang="ja-JP" altLang="en-US" sz="1400" kern="1100" dirty="0">
                          <a:effectLst/>
                          <a:latin typeface="メイリオ" panose="020B0604030504040204" pitchFamily="50" charset="-128"/>
                          <a:ea typeface="メイリオ" panose="020B0604030504040204" pitchFamily="50" charset="-128"/>
                          <a:cs typeface="Times New Roman" panose="02020603050405020304" pitchFamily="18" charset="0"/>
                        </a:rPr>
                        <a:t>対象外路線</a:t>
                      </a:r>
                      <a:endPar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DAE9F8"/>
                    </a:solidFill>
                  </a:tcPr>
                </a:tc>
                <a:tc>
                  <a:txBody>
                    <a:bodyPr/>
                    <a:lstStyle/>
                    <a:p>
                      <a:pPr marL="139700" indent="-139700" algn="just">
                        <a:buNone/>
                      </a:pPr>
                      <a:r>
                        <a:rPr lang="ja-JP" altLang="en-US" sz="1400" kern="1100" dirty="0">
                          <a:effectLst/>
                          <a:latin typeface="メイリオ" panose="020B0604030504040204" pitchFamily="50" charset="-128"/>
                          <a:ea typeface="メイリオ" panose="020B0604030504040204" pitchFamily="50" charset="-128"/>
                          <a:cs typeface="Times New Roman" panose="02020603050405020304" pitchFamily="18" charset="0"/>
                        </a:rPr>
                        <a:t>・高速バス、空港バス路線</a:t>
                      </a:r>
                    </a:p>
                    <a:p>
                      <a:pPr marL="139700" indent="-139700" algn="just">
                        <a:buNone/>
                      </a:pPr>
                      <a:r>
                        <a:rPr lang="ja-JP" altLang="en-US" sz="1400" kern="1100" dirty="0">
                          <a:effectLst/>
                          <a:latin typeface="メイリオ" panose="020B0604030504040204" pitchFamily="50" charset="-128"/>
                          <a:ea typeface="メイリオ" panose="020B0604030504040204" pitchFamily="50" charset="-128"/>
                          <a:cs typeface="Times New Roman" panose="02020603050405020304" pitchFamily="18" charset="0"/>
                        </a:rPr>
                        <a:t>・花火大会等の催事輸送（詳細調整中）</a:t>
                      </a:r>
                    </a:p>
                    <a:p>
                      <a:pPr marL="139700" indent="-139700" algn="just">
                        <a:buNone/>
                      </a:pPr>
                      <a:r>
                        <a:rPr lang="ja-JP" altLang="en-US" sz="1400" kern="1100" dirty="0">
                          <a:effectLst/>
                          <a:latin typeface="メイリオ" panose="020B0604030504040204" pitchFamily="50" charset="-128"/>
                          <a:ea typeface="メイリオ" panose="020B0604030504040204" pitchFamily="50" charset="-128"/>
                          <a:cs typeface="Times New Roman" panose="02020603050405020304" pitchFamily="18" charset="0"/>
                        </a:rPr>
                        <a:t>・県域をまたぐ一般バス路線</a:t>
                      </a:r>
                    </a:p>
                    <a:p>
                      <a:pPr marL="139700" indent="-139700" algn="just">
                        <a:buNone/>
                      </a:pPr>
                      <a:r>
                        <a:rPr lang="ja-JP" altLang="en-US" sz="1400" kern="1100" dirty="0">
                          <a:effectLst/>
                          <a:latin typeface="メイリオ" panose="020B0604030504040204" pitchFamily="50" charset="-128"/>
                          <a:ea typeface="メイリオ" panose="020B0604030504040204" pitchFamily="50" charset="-128"/>
                          <a:cs typeface="Times New Roman" panose="02020603050405020304" pitchFamily="18" charset="0"/>
                        </a:rPr>
                        <a:t>・期間中、運休を予定している一般バス路線</a:t>
                      </a:r>
                    </a:p>
                    <a:p>
                      <a:pPr marL="139700" indent="-139700" algn="just">
                        <a:buNone/>
                      </a:pPr>
                      <a:r>
                        <a:rPr lang="ja-JP" altLang="en-US" sz="1400" kern="1100" dirty="0">
                          <a:effectLst/>
                          <a:latin typeface="メイリオ" panose="020B0604030504040204" pitchFamily="50" charset="-128"/>
                          <a:ea typeface="メイリオ" panose="020B0604030504040204" pitchFamily="50" charset="-128"/>
                          <a:cs typeface="Times New Roman" panose="02020603050405020304" pitchFamily="18" charset="0"/>
                        </a:rPr>
                        <a:t>・上記のほか運行主体の判断により実施を見送る一般バス路線</a:t>
                      </a:r>
                      <a:endPar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375438144"/>
                  </a:ext>
                </a:extLst>
              </a:tr>
              <a:tr h="360000">
                <a:tc>
                  <a:txBody>
                    <a:bodyPr/>
                    <a:lstStyle/>
                    <a:p>
                      <a:pPr algn="ctr">
                        <a:buNone/>
                      </a:pP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運賃精算</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DAE9F8"/>
                    </a:solidFill>
                  </a:tcPr>
                </a:tc>
                <a:tc>
                  <a:txBody>
                    <a:bodyPr/>
                    <a:lstStyle/>
                    <a:p>
                      <a:pPr algn="just">
                        <a:buNone/>
                      </a:pP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なし（各社が収受した運賃を取りきり）</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055726187"/>
                  </a:ext>
                </a:extLst>
              </a:tr>
              <a:tr h="504000">
                <a:tc>
                  <a:txBody>
                    <a:bodyPr/>
                    <a:lstStyle/>
                    <a:p>
                      <a:pPr algn="ctr">
                        <a:buNone/>
                      </a:pPr>
                      <a:r>
                        <a:rPr lang="ja-JP" altLang="en-US" sz="1400" kern="1100" dirty="0">
                          <a:effectLst/>
                          <a:latin typeface="メイリオ" panose="020B0604030504040204" pitchFamily="50" charset="-128"/>
                          <a:ea typeface="メイリオ" panose="020B0604030504040204" pitchFamily="50" charset="-128"/>
                          <a:cs typeface="Times New Roman" panose="02020603050405020304" pitchFamily="18" charset="0"/>
                        </a:rPr>
                        <a:t>県からの</a:t>
                      </a: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取組実施に係る正規運賃との差額補填</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rgbClr val="DAE9F8"/>
                    </a:solidFill>
                  </a:tcPr>
                </a:tc>
                <a:tc>
                  <a:txBody>
                    <a:bodyPr/>
                    <a:lstStyle/>
                    <a:p>
                      <a:pPr algn="just">
                        <a:buNone/>
                      </a:pPr>
                      <a:r>
                        <a:rPr lang="ja-JP" sz="1400" kern="1100" dirty="0">
                          <a:effectLst/>
                          <a:latin typeface="メイリオ" panose="020B0604030504040204" pitchFamily="50" charset="-128"/>
                          <a:ea typeface="メイリオ" panose="020B0604030504040204" pitchFamily="50" charset="-128"/>
                          <a:cs typeface="Times New Roman" panose="02020603050405020304" pitchFamily="18" charset="0"/>
                        </a:rPr>
                        <a:t>なし</a:t>
                      </a:r>
                    </a:p>
                  </a:txBody>
                  <a:tcPr marL="68580" marR="68580" marT="0" marB="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2791874214"/>
                  </a:ext>
                </a:extLst>
              </a:tr>
            </a:tbl>
          </a:graphicData>
        </a:graphic>
      </p:graphicFrame>
      <p:sp>
        <p:nvSpPr>
          <p:cNvPr id="16" name="正方形/長方形 2">
            <a:extLst>
              <a:ext uri="{FF2B5EF4-FFF2-40B4-BE49-F238E27FC236}">
                <a16:creationId xmlns:a16="http://schemas.microsoft.com/office/drawing/2014/main" id="{CEE238CA-9B0A-0B51-FA8B-D826FB06B318}"/>
              </a:ext>
            </a:extLst>
          </p:cNvPr>
          <p:cNvSpPr/>
          <p:nvPr/>
        </p:nvSpPr>
        <p:spPr>
          <a:xfrm>
            <a:off x="488504" y="1111229"/>
            <a:ext cx="9129464" cy="5175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defTabSz="540000">
              <a:tabLst>
                <a:tab pos="36000" algn="l"/>
                <a:tab pos="108000" algn="l"/>
              </a:tabLst>
            </a:pPr>
            <a:r>
              <a:rPr lang="ja-JP" altLang="en-US" sz="1600" u="sng" dirty="0">
                <a:solidFill>
                  <a:schemeClr val="tx1"/>
                </a:solidFill>
                <a:latin typeface="メイリオ" panose="020B0604030504040204" pitchFamily="50" charset="-128"/>
                <a:ea typeface="メイリオ" panose="020B0604030504040204" pitchFamily="50" charset="-128"/>
              </a:rPr>
              <a:t>バスに慣れ親しんでもらう</a:t>
            </a:r>
            <a:r>
              <a:rPr lang="ja-JP" altLang="en-US" sz="1600" dirty="0">
                <a:solidFill>
                  <a:schemeClr val="tx1"/>
                </a:solidFill>
                <a:latin typeface="メイリオ" panose="020B0604030504040204" pitchFamily="50" charset="-128"/>
                <a:ea typeface="メイリオ" panose="020B0604030504040204" pitchFamily="50" charset="-128"/>
              </a:rPr>
              <a:t>と同時に、</a:t>
            </a:r>
            <a:r>
              <a:rPr lang="ja-JP" altLang="en-US" sz="1600" u="sng" dirty="0">
                <a:solidFill>
                  <a:schemeClr val="tx1"/>
                </a:solidFill>
                <a:latin typeface="メイリオ" panose="020B0604030504040204" pitchFamily="50" charset="-128"/>
                <a:ea typeface="メイリオ" panose="020B0604030504040204" pitchFamily="50" charset="-128"/>
              </a:rPr>
              <a:t>社会教育（バスの調べ方・乗り方・払い方）も兼ねて</a:t>
            </a:r>
            <a:r>
              <a:rPr lang="ja-JP" altLang="en-US" sz="1600" dirty="0">
                <a:solidFill>
                  <a:schemeClr val="tx1"/>
                </a:solidFill>
                <a:latin typeface="メイリオ" panose="020B0604030504040204" pitchFamily="50" charset="-128"/>
                <a:ea typeface="メイリオ" panose="020B0604030504040204" pitchFamily="50" charset="-128"/>
              </a:rPr>
              <a:t>実施</a:t>
            </a:r>
            <a:endParaRPr lang="en-US" altLang="ja-JP" sz="16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23579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F6DDD0F-2D86-AE12-7B77-590B831FE17D}"/>
              </a:ext>
            </a:extLst>
          </p:cNvPr>
          <p:cNvSpPr>
            <a:spLocks noGrp="1"/>
          </p:cNvSpPr>
          <p:nvPr>
            <p:ph type="body" sz="quarter" idx="14"/>
          </p:nvPr>
        </p:nvSpPr>
        <p:spPr/>
        <p:txBody>
          <a:bodyPr/>
          <a:lstStyle/>
          <a:p>
            <a:r>
              <a:rPr kumimoji="1" lang="ja-JP" altLang="en-US" dirty="0"/>
              <a:t>（参考）一般バス（路線バス）の輸送人員推移</a:t>
            </a:r>
          </a:p>
        </p:txBody>
      </p:sp>
      <p:graphicFrame>
        <p:nvGraphicFramePr>
          <p:cNvPr id="3" name="グラフ 2">
            <a:extLst>
              <a:ext uri="{FF2B5EF4-FFF2-40B4-BE49-F238E27FC236}">
                <a16:creationId xmlns:a16="http://schemas.microsoft.com/office/drawing/2014/main" id="{9F91FC0E-D581-5235-FEDA-67F59AA5A71E}"/>
              </a:ext>
            </a:extLst>
          </p:cNvPr>
          <p:cNvGraphicFramePr>
            <a:graphicFrameLocks/>
          </p:cNvGraphicFramePr>
          <p:nvPr>
            <p:extLst>
              <p:ext uri="{D42A27DB-BD31-4B8C-83A1-F6EECF244321}">
                <p14:modId xmlns:p14="http://schemas.microsoft.com/office/powerpoint/2010/main" val="1881445455"/>
              </p:ext>
            </p:extLst>
          </p:nvPr>
        </p:nvGraphicFramePr>
        <p:xfrm>
          <a:off x="668524" y="1268760"/>
          <a:ext cx="8568952" cy="4968552"/>
        </p:xfrm>
        <a:graphic>
          <a:graphicData uri="http://schemas.openxmlformats.org/drawingml/2006/chart">
            <c:chart xmlns:c="http://schemas.openxmlformats.org/drawingml/2006/chart" xmlns:r="http://schemas.openxmlformats.org/officeDocument/2006/relationships" r:id="rId2"/>
          </a:graphicData>
        </a:graphic>
      </p:graphicFrame>
      <p:sp>
        <p:nvSpPr>
          <p:cNvPr id="4" name="テキスト プレースホルダー 1">
            <a:extLst>
              <a:ext uri="{FF2B5EF4-FFF2-40B4-BE49-F238E27FC236}">
                <a16:creationId xmlns:a16="http://schemas.microsoft.com/office/drawing/2014/main" id="{9AAF9991-A503-2B6C-A517-CA9C2FB221D7}"/>
              </a:ext>
            </a:extLst>
          </p:cNvPr>
          <p:cNvSpPr txBox="1">
            <a:spLocks/>
          </p:cNvSpPr>
          <p:nvPr/>
        </p:nvSpPr>
        <p:spPr>
          <a:xfrm>
            <a:off x="7041232" y="6475471"/>
            <a:ext cx="2304256" cy="337905"/>
          </a:xfrm>
          <a:prstGeom prst="rect">
            <a:avLst/>
          </a:prstGeom>
        </p:spPr>
        <p:txBody>
          <a:bodyPr anchor="ctr"/>
          <a:lstStyle>
            <a:lvl1pPr marL="0" indent="0" algn="l" defTabSz="990570" rtl="0" eaLnBrk="1" latinLnBrk="0" hangingPunct="1">
              <a:spcBef>
                <a:spcPct val="20000"/>
              </a:spcBef>
              <a:buFont typeface="Arial" panose="020B0604020202020204" pitchFamily="34" charset="0"/>
              <a:buNone/>
              <a:defRPr kumimoji="1" sz="2167"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a:lstStyle>
          <a:p>
            <a:r>
              <a:rPr lang="ja-JP" altLang="en-US" sz="1100" dirty="0"/>
              <a:t>出典：中国地方バス要覧</a:t>
            </a:r>
          </a:p>
        </p:txBody>
      </p:sp>
      <p:sp>
        <p:nvSpPr>
          <p:cNvPr id="7" name="正方形/長方形 6">
            <a:extLst>
              <a:ext uri="{FF2B5EF4-FFF2-40B4-BE49-F238E27FC236}">
                <a16:creationId xmlns:a16="http://schemas.microsoft.com/office/drawing/2014/main" id="{25878AD3-B9D8-A514-C710-7ED65A66010D}"/>
              </a:ext>
            </a:extLst>
          </p:cNvPr>
          <p:cNvSpPr/>
          <p:nvPr/>
        </p:nvSpPr>
        <p:spPr>
          <a:xfrm>
            <a:off x="6825208" y="2636912"/>
            <a:ext cx="2736304" cy="93610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400" dirty="0">
                <a:solidFill>
                  <a:schemeClr val="tx1"/>
                </a:solidFill>
                <a:latin typeface="メイリオ" panose="020B0604030504040204" pitchFamily="50" charset="-128"/>
                <a:ea typeface="メイリオ" panose="020B0604030504040204" pitchFamily="50" charset="-128"/>
              </a:rPr>
              <a:t>30</a:t>
            </a:r>
            <a:r>
              <a:rPr lang="ja-JP" altLang="en-US" sz="1400" dirty="0">
                <a:solidFill>
                  <a:schemeClr val="tx1"/>
                </a:solidFill>
                <a:latin typeface="メイリオ" panose="020B0604030504040204" pitchFamily="50" charset="-128"/>
                <a:ea typeface="メイリオ" panose="020B0604030504040204" pitchFamily="50" charset="-128"/>
              </a:rPr>
              <a:t>年前（</a:t>
            </a:r>
            <a:r>
              <a:rPr lang="en-US" altLang="ja-JP" sz="1400" dirty="0">
                <a:solidFill>
                  <a:schemeClr val="tx1"/>
                </a:solidFill>
                <a:latin typeface="メイリオ" panose="020B0604030504040204" pitchFamily="50" charset="-128"/>
                <a:ea typeface="メイリオ" panose="020B0604030504040204" pitchFamily="50" charset="-128"/>
              </a:rPr>
              <a:t>H6</a:t>
            </a:r>
            <a:r>
              <a:rPr lang="ja-JP" altLang="en-US" sz="1400" dirty="0">
                <a:solidFill>
                  <a:schemeClr val="tx1"/>
                </a:solidFill>
                <a:latin typeface="メイリオ" panose="020B0604030504040204" pitchFamily="50" charset="-128"/>
                <a:ea typeface="メイリオ" panose="020B0604030504040204" pitchFamily="50" charset="-128"/>
              </a:rPr>
              <a:t>）と比べ、</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400" dirty="0">
                <a:solidFill>
                  <a:schemeClr val="tx1"/>
                </a:solidFill>
                <a:latin typeface="メイリオ" panose="020B0604030504040204" pitchFamily="50" charset="-128"/>
                <a:ea typeface="メイリオ" panose="020B0604030504040204" pitchFamily="50" charset="-128"/>
              </a:rPr>
              <a:t>輸送人員は半分以下に</a:t>
            </a:r>
            <a:endParaRPr kumimoji="1" lang="en-US" altLang="ja-JP" sz="1400" dirty="0">
              <a:solidFill>
                <a:schemeClr val="tx1"/>
              </a:solidFill>
              <a:latin typeface="メイリオ" panose="020B0604030504040204" pitchFamily="50" charset="-128"/>
              <a:ea typeface="メイリオ" panose="020B0604030504040204" pitchFamily="50" charset="-128"/>
            </a:endParaRPr>
          </a:p>
          <a:p>
            <a:pPr algn="ctr"/>
            <a:r>
              <a:rPr lang="ja-JP" altLang="en-US" sz="1400" dirty="0">
                <a:solidFill>
                  <a:schemeClr val="tx1"/>
                </a:solidFill>
                <a:latin typeface="メイリオ" panose="020B0604030504040204" pitchFamily="50" charset="-128"/>
                <a:ea typeface="メイリオ" panose="020B0604030504040204" pitchFamily="50" charset="-128"/>
              </a:rPr>
              <a:t>中国</a:t>
            </a:r>
            <a:r>
              <a:rPr lang="en-US" altLang="ja-JP" sz="1400" dirty="0">
                <a:solidFill>
                  <a:schemeClr val="tx1"/>
                </a:solidFill>
                <a:latin typeface="メイリオ" panose="020B0604030504040204" pitchFamily="50" charset="-128"/>
                <a:ea typeface="メイリオ" panose="020B0604030504040204" pitchFamily="50" charset="-128"/>
              </a:rPr>
              <a:t>5</a:t>
            </a:r>
            <a:r>
              <a:rPr lang="ja-JP" altLang="en-US" sz="1400" dirty="0">
                <a:solidFill>
                  <a:schemeClr val="tx1"/>
                </a:solidFill>
                <a:latin typeface="メイリオ" panose="020B0604030504040204" pitchFamily="50" charset="-128"/>
                <a:ea typeface="メイリオ" panose="020B0604030504040204" pitchFamily="50" charset="-128"/>
              </a:rPr>
              <a:t>県：</a:t>
            </a:r>
            <a:r>
              <a:rPr lang="en-US" altLang="ja-JP" sz="1400" dirty="0">
                <a:solidFill>
                  <a:schemeClr val="tx1"/>
                </a:solidFill>
                <a:latin typeface="メイリオ" panose="020B0604030504040204" pitchFamily="50" charset="-128"/>
                <a:ea typeface="メイリオ" panose="020B0604030504040204" pitchFamily="50" charset="-128"/>
              </a:rPr>
              <a:t>44%</a:t>
            </a:r>
            <a:r>
              <a:rPr lang="ja-JP" altLang="en-US" sz="1400" dirty="0">
                <a:solidFill>
                  <a:schemeClr val="tx1"/>
                </a:solidFill>
                <a:latin typeface="メイリオ" panose="020B0604030504040204" pitchFamily="50" charset="-128"/>
                <a:ea typeface="メイリオ" panose="020B0604030504040204" pitchFamily="50" charset="-128"/>
              </a:rPr>
              <a:t>（▲</a:t>
            </a:r>
            <a:r>
              <a:rPr lang="en-US" altLang="ja-JP" sz="1400" dirty="0">
                <a:solidFill>
                  <a:schemeClr val="tx1"/>
                </a:solidFill>
                <a:latin typeface="メイリオ" panose="020B0604030504040204" pitchFamily="50" charset="-128"/>
                <a:ea typeface="メイリオ" panose="020B0604030504040204" pitchFamily="50" charset="-128"/>
              </a:rPr>
              <a:t>56</a:t>
            </a:r>
            <a:r>
              <a:rPr lang="ja-JP" altLang="en-US" sz="1400" dirty="0">
                <a:solidFill>
                  <a:schemeClr val="tx1"/>
                </a:solidFill>
                <a:latin typeface="メイリオ" panose="020B0604030504040204" pitchFamily="50" charset="-128"/>
                <a:ea typeface="メイリオ" panose="020B0604030504040204" pitchFamily="50" charset="-128"/>
              </a:rPr>
              <a:t>％）</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400" dirty="0">
                <a:solidFill>
                  <a:schemeClr val="tx1"/>
                </a:solidFill>
                <a:latin typeface="メイリオ" panose="020B0604030504040204" pitchFamily="50" charset="-128"/>
                <a:ea typeface="メイリオ" panose="020B0604030504040204" pitchFamily="50" charset="-128"/>
              </a:rPr>
              <a:t>広島県  ：</a:t>
            </a:r>
            <a:r>
              <a:rPr kumimoji="1" lang="en-US" altLang="ja-JP" sz="1400" dirty="0">
                <a:solidFill>
                  <a:schemeClr val="tx1"/>
                </a:solidFill>
                <a:latin typeface="メイリオ" panose="020B0604030504040204" pitchFamily="50" charset="-128"/>
                <a:ea typeface="メイリオ" panose="020B0604030504040204" pitchFamily="50" charset="-128"/>
              </a:rPr>
              <a:t>46%</a:t>
            </a:r>
            <a:r>
              <a:rPr kumimoji="1" lang="ja-JP" altLang="en-US"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a:t>
            </a:r>
            <a:r>
              <a:rPr lang="en-US" altLang="ja-JP" sz="1400" dirty="0">
                <a:solidFill>
                  <a:schemeClr val="tx1"/>
                </a:solidFill>
                <a:latin typeface="メイリオ" panose="020B0604030504040204" pitchFamily="50" charset="-128"/>
                <a:ea typeface="メイリオ" panose="020B0604030504040204" pitchFamily="50" charset="-128"/>
              </a:rPr>
              <a:t>54</a:t>
            </a:r>
            <a:r>
              <a:rPr lang="ja-JP" altLang="en-US" sz="1400" dirty="0">
                <a:solidFill>
                  <a:schemeClr val="tx1"/>
                </a:solidFill>
                <a:latin typeface="メイリオ" panose="020B0604030504040204" pitchFamily="50" charset="-128"/>
                <a:ea typeface="メイリオ" panose="020B0604030504040204" pitchFamily="50" charset="-128"/>
              </a:rPr>
              <a:t>％）</a:t>
            </a:r>
            <a:endParaRPr kumimoji="1"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9" name="テキスト プレースホルダー 1">
            <a:extLst>
              <a:ext uri="{FF2B5EF4-FFF2-40B4-BE49-F238E27FC236}">
                <a16:creationId xmlns:a16="http://schemas.microsoft.com/office/drawing/2014/main" id="{E95C2619-74B2-2EAA-8B58-9A774157B736}"/>
              </a:ext>
            </a:extLst>
          </p:cNvPr>
          <p:cNvSpPr txBox="1">
            <a:spLocks/>
          </p:cNvSpPr>
          <p:nvPr/>
        </p:nvSpPr>
        <p:spPr>
          <a:xfrm>
            <a:off x="731188" y="1268760"/>
            <a:ext cx="792088" cy="262548"/>
          </a:xfrm>
          <a:prstGeom prst="rect">
            <a:avLst/>
          </a:prstGeom>
        </p:spPr>
        <p:txBody>
          <a:bodyPr anchor="ctr"/>
          <a:lstStyle>
            <a:lvl1pPr marL="0" indent="0" algn="l" defTabSz="990570" rtl="0" eaLnBrk="1" latinLnBrk="0" hangingPunct="1">
              <a:spcBef>
                <a:spcPct val="20000"/>
              </a:spcBef>
              <a:buFont typeface="Arial" panose="020B0604020202020204" pitchFamily="34" charset="0"/>
              <a:buNone/>
              <a:defRPr kumimoji="1" sz="2167" kern="1200">
                <a:solidFill>
                  <a:schemeClr val="tx1"/>
                </a:solidFill>
                <a:latin typeface="Meiryo UI" panose="020B0604030504040204" pitchFamily="50" charset="-128"/>
                <a:ea typeface="Meiryo UI" panose="020B0604030504040204" pitchFamily="50" charset="-128"/>
                <a:cs typeface="Meiryo UI" panose="020B0604030504040204" pitchFamily="50" charset="-128"/>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a:lstStyle>
          <a:p>
            <a:pPr algn="ctr"/>
            <a:r>
              <a:rPr lang="ja-JP" altLang="en-US" sz="1100" dirty="0"/>
              <a:t>（千人）</a:t>
            </a:r>
          </a:p>
        </p:txBody>
      </p:sp>
    </p:spTree>
    <p:extLst>
      <p:ext uri="{BB962C8B-B14F-4D97-AF65-F5344CB8AC3E}">
        <p14:creationId xmlns:p14="http://schemas.microsoft.com/office/powerpoint/2010/main" val="2276727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D5046C92-B09D-2E67-BD74-390CCFB93E62}"/>
              </a:ext>
            </a:extLst>
          </p:cNvPr>
          <p:cNvSpPr>
            <a:spLocks noGrp="1"/>
          </p:cNvSpPr>
          <p:nvPr>
            <p:ph type="body" sz="quarter" idx="14"/>
          </p:nvPr>
        </p:nvSpPr>
        <p:spPr/>
        <p:txBody>
          <a:bodyPr/>
          <a:lstStyle/>
          <a:p>
            <a:r>
              <a:rPr kumimoji="1" lang="ja-JP" altLang="en-US" dirty="0"/>
              <a:t>実施スケジュール</a:t>
            </a:r>
          </a:p>
        </p:txBody>
      </p:sp>
      <p:graphicFrame>
        <p:nvGraphicFramePr>
          <p:cNvPr id="3" name="表 1">
            <a:extLst>
              <a:ext uri="{FF2B5EF4-FFF2-40B4-BE49-F238E27FC236}">
                <a16:creationId xmlns:a16="http://schemas.microsoft.com/office/drawing/2014/main" id="{0628D138-83AE-6216-DBC7-AB8E9C666B2C}"/>
              </a:ext>
            </a:extLst>
          </p:cNvPr>
          <p:cNvGraphicFramePr>
            <a:graphicFrameLocks noGrp="1" noChangeAspect="1"/>
          </p:cNvGraphicFramePr>
          <p:nvPr>
            <p:extLst>
              <p:ext uri="{D42A27DB-BD31-4B8C-83A1-F6EECF244321}">
                <p14:modId xmlns:p14="http://schemas.microsoft.com/office/powerpoint/2010/main" val="301839034"/>
              </p:ext>
            </p:extLst>
          </p:nvPr>
        </p:nvGraphicFramePr>
        <p:xfrm>
          <a:off x="165000" y="1124744"/>
          <a:ext cx="9576000" cy="5346000"/>
        </p:xfrm>
        <a:graphic>
          <a:graphicData uri="http://schemas.openxmlformats.org/drawingml/2006/table">
            <a:tbl>
              <a:tblPr firstRow="1" bandRow="1">
                <a:tableStyleId>{5C22544A-7EE6-4342-B048-85BDC9FD1C3A}</a:tableStyleId>
              </a:tblPr>
              <a:tblGrid>
                <a:gridCol w="2016000">
                  <a:extLst>
                    <a:ext uri="{9D8B030D-6E8A-4147-A177-3AD203B41FA5}">
                      <a16:colId xmlns:a16="http://schemas.microsoft.com/office/drawing/2014/main" val="20000"/>
                    </a:ext>
                  </a:extLst>
                </a:gridCol>
                <a:gridCol w="1080000">
                  <a:extLst>
                    <a:ext uri="{9D8B030D-6E8A-4147-A177-3AD203B41FA5}">
                      <a16:colId xmlns:a16="http://schemas.microsoft.com/office/drawing/2014/main" val="20004"/>
                    </a:ext>
                  </a:extLst>
                </a:gridCol>
                <a:gridCol w="1080000">
                  <a:extLst>
                    <a:ext uri="{9D8B030D-6E8A-4147-A177-3AD203B41FA5}">
                      <a16:colId xmlns:a16="http://schemas.microsoft.com/office/drawing/2014/main" val="20005"/>
                    </a:ext>
                  </a:extLst>
                </a:gridCol>
                <a:gridCol w="1080000">
                  <a:extLst>
                    <a:ext uri="{9D8B030D-6E8A-4147-A177-3AD203B41FA5}">
                      <a16:colId xmlns:a16="http://schemas.microsoft.com/office/drawing/2014/main" val="20006"/>
                    </a:ext>
                  </a:extLst>
                </a:gridCol>
                <a:gridCol w="1080000">
                  <a:extLst>
                    <a:ext uri="{9D8B030D-6E8A-4147-A177-3AD203B41FA5}">
                      <a16:colId xmlns:a16="http://schemas.microsoft.com/office/drawing/2014/main" val="20007"/>
                    </a:ext>
                  </a:extLst>
                </a:gridCol>
                <a:gridCol w="1080000">
                  <a:extLst>
                    <a:ext uri="{9D8B030D-6E8A-4147-A177-3AD203B41FA5}">
                      <a16:colId xmlns:a16="http://schemas.microsoft.com/office/drawing/2014/main" val="20008"/>
                    </a:ext>
                  </a:extLst>
                </a:gridCol>
                <a:gridCol w="1080000">
                  <a:extLst>
                    <a:ext uri="{9D8B030D-6E8A-4147-A177-3AD203B41FA5}">
                      <a16:colId xmlns:a16="http://schemas.microsoft.com/office/drawing/2014/main" val="20009"/>
                    </a:ext>
                  </a:extLst>
                </a:gridCol>
                <a:gridCol w="1080000">
                  <a:extLst>
                    <a:ext uri="{9D8B030D-6E8A-4147-A177-3AD203B41FA5}">
                      <a16:colId xmlns:a16="http://schemas.microsoft.com/office/drawing/2014/main" val="20010"/>
                    </a:ext>
                  </a:extLst>
                </a:gridCol>
              </a:tblGrid>
              <a:tr h="324000">
                <a:tc rowSpan="2">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時期</a:t>
                      </a: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bg1">
                        <a:lumMod val="95000"/>
                      </a:schemeClr>
                    </a:solidFill>
                  </a:tcPr>
                </a:tc>
                <a:tc gridSpan="7">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令和８年度</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12700" cap="flat" cmpd="sng" algn="ctr">
                      <a:solidFill>
                        <a:schemeClr val="bg1">
                          <a:lumMod val="50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ct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324000">
                <a:tc vMerge="1">
                  <a:txBody>
                    <a:bodyPr/>
                    <a:lstStyle/>
                    <a:p>
                      <a:endParaRPr kumimoji="1" lang="ja-JP" altLang="en-US"/>
                    </a:p>
                  </a:txBody>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５月</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６月</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７月</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８月</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ja-JP" altLang="en-US" sz="1400" b="0" dirty="0">
                          <a:solidFill>
                            <a:schemeClr val="tx1"/>
                          </a:solidFill>
                          <a:latin typeface="Meiryo UI" panose="020B0604030504040204" pitchFamily="50" charset="-128"/>
                          <a:ea typeface="Meiryo UI" panose="020B0604030504040204" pitchFamily="50" charset="-128"/>
                        </a:rPr>
                        <a:t>９月</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10</a:t>
                      </a:r>
                      <a:r>
                        <a:rPr kumimoji="1" lang="ja-JP" altLang="en-US" sz="1400" b="0" dirty="0">
                          <a:solidFill>
                            <a:schemeClr val="tx1"/>
                          </a:solidFill>
                          <a:latin typeface="Meiryo UI" panose="020B0604030504040204" pitchFamily="50" charset="-128"/>
                          <a:ea typeface="Meiryo UI" panose="020B0604030504040204" pitchFamily="50" charset="-128"/>
                        </a:rPr>
                        <a:t>月</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11</a:t>
                      </a:r>
                      <a:r>
                        <a:rPr kumimoji="1" lang="ja-JP" altLang="en-US" sz="1400" b="0" dirty="0">
                          <a:solidFill>
                            <a:schemeClr val="tx1"/>
                          </a:solidFill>
                          <a:latin typeface="Meiryo UI" panose="020B0604030504040204" pitchFamily="50" charset="-128"/>
                          <a:ea typeface="Meiryo UI" panose="020B0604030504040204" pitchFamily="50" charset="-128"/>
                        </a:rPr>
                        <a:t>月</a:t>
                      </a:r>
                      <a:endParaRPr kumimoji="1" lang="en-US" altLang="ja-JP" sz="1400" b="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r h="2268000">
                <a:tc>
                  <a:txBody>
                    <a:bodyPr/>
                    <a:lstStyle/>
                    <a:p>
                      <a:pPr marL="0" indent="0" algn="ctr" fontAlgn="ctr">
                        <a:spcBef>
                          <a:spcPts val="0"/>
                        </a:spcBef>
                        <a:spcAft>
                          <a:spcPts val="0"/>
                        </a:spcAft>
                        <a:buFont typeface="Arial" panose="020B0604020202020204" pitchFamily="34" charset="0"/>
                        <a:buNone/>
                      </a:pPr>
                      <a:r>
                        <a:rPr kumimoji="1" lang="ja-JP" altLang="en-US" sz="1400" b="1" u="none" strike="noStrike" kern="1200" dirty="0">
                          <a:solidFill>
                            <a:srgbClr val="00B3E8"/>
                          </a:solidFill>
                          <a:effectLst/>
                          <a:latin typeface="Meiryo UI" panose="020B0604030504040204" pitchFamily="50" charset="-128"/>
                          <a:ea typeface="Meiryo UI" panose="020B0604030504040204" pitchFamily="50" charset="-128"/>
                          <a:cs typeface="+mn-cs"/>
                        </a:rPr>
                        <a:t>利用目的創出</a:t>
                      </a:r>
                      <a:endParaRPr kumimoji="1" lang="en-US" altLang="ja-JP" sz="1400" b="1" u="none" strike="noStrike" kern="1200" dirty="0">
                        <a:solidFill>
                          <a:srgbClr val="00B3E8"/>
                        </a:solidFill>
                        <a:effectLst/>
                        <a:latin typeface="Meiryo UI" panose="020B0604030504040204" pitchFamily="50" charset="-128"/>
                        <a:ea typeface="Meiryo UI" panose="020B0604030504040204" pitchFamily="50" charset="-128"/>
                        <a:cs typeface="+mn-cs"/>
                      </a:endParaRPr>
                    </a:p>
                    <a:p>
                      <a:pPr marL="0" indent="0" algn="ctr" fontAlgn="ctr">
                        <a:spcBef>
                          <a:spcPts val="0"/>
                        </a:spcBef>
                        <a:spcAft>
                          <a:spcPts val="0"/>
                        </a:spcAft>
                        <a:buFont typeface="Arial" panose="020B0604020202020204" pitchFamily="34" charset="0"/>
                        <a:buNone/>
                      </a:pPr>
                      <a:endParaRPr kumimoji="1" lang="en-US" altLang="ja-JP" sz="1400" b="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0" indent="0" algn="ctr" fontAlgn="ctr">
                        <a:spcBef>
                          <a:spcPts val="0"/>
                        </a:spcBef>
                        <a:spcAft>
                          <a:spcPts val="0"/>
                        </a:spcAft>
                        <a:buFont typeface="Arial" panose="020B0604020202020204" pitchFamily="34" charset="0"/>
                        <a:buNone/>
                      </a:pPr>
                      <a:r>
                        <a:rPr kumimoji="1" lang="ja-JP" altLang="en-US" sz="1400" b="0" u="none" strike="noStrike" kern="1200" dirty="0">
                          <a:solidFill>
                            <a:schemeClr val="tx1"/>
                          </a:solidFill>
                          <a:effectLst/>
                          <a:latin typeface="Meiryo UI" panose="020B0604030504040204" pitchFamily="50" charset="-128"/>
                          <a:ea typeface="Meiryo UI" panose="020B0604030504040204" pitchFamily="50" charset="-128"/>
                          <a:cs typeface="+mn-cs"/>
                        </a:rPr>
                        <a:t>夏休み小学生自由研究</a:t>
                      </a:r>
                      <a:endParaRPr kumimoji="1" lang="en-US" altLang="ja-JP" sz="1400" b="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0" indent="0" algn="ctr" fontAlgn="ctr">
                        <a:spcBef>
                          <a:spcPts val="0"/>
                        </a:spcBef>
                        <a:spcAft>
                          <a:spcPts val="0"/>
                        </a:spcAft>
                        <a:buFont typeface="Arial" panose="020B0604020202020204" pitchFamily="34" charset="0"/>
                        <a:buNone/>
                      </a:pPr>
                      <a:r>
                        <a:rPr kumimoji="1" lang="ja-JP" altLang="en-US" sz="1400" b="0" u="none" strike="noStrike" kern="1200" dirty="0">
                          <a:solidFill>
                            <a:schemeClr val="tx1"/>
                          </a:solidFill>
                          <a:effectLst/>
                          <a:latin typeface="Meiryo UI" panose="020B0604030504040204" pitchFamily="50" charset="-128"/>
                          <a:ea typeface="Meiryo UI" panose="020B0604030504040204" pitchFamily="50" charset="-128"/>
                          <a:cs typeface="+mn-cs"/>
                        </a:rPr>
                        <a:t>乗リエンテーリング</a:t>
                      </a:r>
                      <a:endParaRPr kumimoji="1" lang="en-US" altLang="ja-JP" sz="1400" b="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78000" marR="78000" marT="72000" marB="72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40000">
                <a:tc>
                  <a:txBody>
                    <a:bodyPr/>
                    <a:lstStyle/>
                    <a:p>
                      <a:pPr marL="0" indent="0" algn="ctr" fontAlgn="ctr">
                        <a:spcBef>
                          <a:spcPts val="0"/>
                        </a:spcBef>
                        <a:spcAft>
                          <a:spcPts val="0"/>
                        </a:spcAft>
                        <a:buFont typeface="Arial" panose="020B0604020202020204" pitchFamily="34" charset="0"/>
                        <a:buNone/>
                      </a:pPr>
                      <a:r>
                        <a:rPr kumimoji="1" lang="ja-JP" altLang="en-US" sz="1400" b="1" u="none" strike="noStrike" kern="1200" dirty="0">
                          <a:solidFill>
                            <a:srgbClr val="C00000"/>
                          </a:solidFill>
                          <a:effectLst/>
                          <a:latin typeface="Meiryo UI" panose="020B0604030504040204" pitchFamily="50" charset="-128"/>
                          <a:ea typeface="Meiryo UI" panose="020B0604030504040204" pitchFamily="50" charset="-128"/>
                          <a:cs typeface="+mn-cs"/>
                        </a:rPr>
                        <a:t>利用しやすい環境整備</a:t>
                      </a:r>
                    </a:p>
                    <a:p>
                      <a:pPr marL="0" indent="0" algn="ctr" fontAlgn="ctr">
                        <a:spcBef>
                          <a:spcPts val="0"/>
                        </a:spcBef>
                        <a:spcAft>
                          <a:spcPts val="0"/>
                        </a:spcAft>
                        <a:buFont typeface="Arial" panose="020B0604020202020204" pitchFamily="34" charset="0"/>
                        <a:buNone/>
                      </a:pPr>
                      <a:endParaRPr kumimoji="1" lang="en-US" altLang="ja-JP" sz="1400" b="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0" indent="0" algn="ctr" fontAlgn="ctr">
                        <a:spcBef>
                          <a:spcPts val="0"/>
                        </a:spcBef>
                        <a:spcAft>
                          <a:spcPts val="0"/>
                        </a:spcAft>
                        <a:buFont typeface="Arial" panose="020B0604020202020204" pitchFamily="34" charset="0"/>
                        <a:buNone/>
                      </a:pPr>
                      <a:r>
                        <a:rPr lang="en-US" altLang="ja-JP" sz="1400" kern="1100" dirty="0">
                          <a:effectLst/>
                          <a:latin typeface="Meiryo UI" panose="020B0604030504040204" pitchFamily="50" charset="-128"/>
                          <a:ea typeface="Meiryo UI" panose="020B0604030504040204" pitchFamily="50" charset="-128"/>
                          <a:cs typeface="Times New Roman" panose="02020603050405020304" pitchFamily="18" charset="0"/>
                        </a:rPr>
                        <a:t>2026</a:t>
                      </a:r>
                      <a:r>
                        <a:rPr lang="ja-JP" altLang="en-US" sz="1400" kern="1100" dirty="0">
                          <a:effectLst/>
                          <a:latin typeface="Meiryo UI" panose="020B0604030504040204" pitchFamily="50" charset="-128"/>
                          <a:ea typeface="Meiryo UI" panose="020B0604030504040204" pitchFamily="50" charset="-128"/>
                          <a:cs typeface="Times New Roman" panose="02020603050405020304" pitchFamily="18" charset="0"/>
                        </a:rPr>
                        <a:t>夏休み</a:t>
                      </a:r>
                      <a:endParaRPr lang="en-US" altLang="ja-JP" sz="1400" kern="1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ctr" fontAlgn="ctr">
                        <a:spcBef>
                          <a:spcPts val="0"/>
                        </a:spcBef>
                        <a:spcAft>
                          <a:spcPts val="0"/>
                        </a:spcAft>
                        <a:buFont typeface="Arial" panose="020B0604020202020204" pitchFamily="34" charset="0"/>
                        <a:buNone/>
                      </a:pPr>
                      <a:r>
                        <a:rPr lang="ja-JP" altLang="ja-JP" sz="1400" kern="1100" dirty="0">
                          <a:effectLst/>
                          <a:latin typeface="Meiryo UI" panose="020B0604030504040204" pitchFamily="50" charset="-128"/>
                          <a:ea typeface="Meiryo UI" panose="020B0604030504040204" pitchFamily="50" charset="-128"/>
                          <a:cs typeface="Times New Roman" panose="02020603050405020304" pitchFamily="18" charset="0"/>
                        </a:rPr>
                        <a:t>小学生バス</a:t>
                      </a:r>
                      <a:r>
                        <a:rPr lang="ja-JP" altLang="en-US" sz="1400" kern="1100" dirty="0">
                          <a:effectLst/>
                          <a:latin typeface="Meiryo UI" panose="020B0604030504040204" pitchFamily="50" charset="-128"/>
                          <a:ea typeface="Meiryo UI" panose="020B0604030504040204" pitchFamily="50" charset="-128"/>
                          <a:cs typeface="Times New Roman" panose="02020603050405020304" pitchFamily="18" charset="0"/>
                        </a:rPr>
                        <a:t>優待</a:t>
                      </a:r>
                      <a:endParaRPr lang="en-US" altLang="ja-JP" sz="1400" kern="1100" dirty="0">
                        <a:effectLst/>
                        <a:latin typeface="Meiryo UI" panose="020B0604030504040204" pitchFamily="50" charset="-128"/>
                        <a:ea typeface="Meiryo UI" panose="020B0604030504040204" pitchFamily="50" charset="-128"/>
                        <a:cs typeface="Times New Roman" panose="02020603050405020304" pitchFamily="18" charset="0"/>
                      </a:endParaRPr>
                    </a:p>
                    <a:p>
                      <a:pPr marL="0" indent="0" algn="ctr" fontAlgn="ctr">
                        <a:spcBef>
                          <a:spcPts val="0"/>
                        </a:spcBef>
                        <a:spcAft>
                          <a:spcPts val="0"/>
                        </a:spcAft>
                        <a:buFont typeface="Arial" panose="020B0604020202020204" pitchFamily="34" charset="0"/>
                        <a:buNone/>
                      </a:pPr>
                      <a:r>
                        <a:rPr kumimoji="1" lang="ja-JP" altLang="en-US" sz="1400" b="0" u="none" strike="noStrike" kern="1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400" b="0" u="none" strike="noStrike" kern="1200" dirty="0">
                          <a:solidFill>
                            <a:schemeClr val="tx1"/>
                          </a:solidFill>
                          <a:effectLst/>
                          <a:latin typeface="Meiryo UI" panose="020B0604030504040204" pitchFamily="50" charset="-128"/>
                          <a:ea typeface="Meiryo UI" panose="020B0604030504040204" pitchFamily="50" charset="-128"/>
                          <a:cs typeface="+mn-cs"/>
                        </a:rPr>
                        <a:t>小児運賃特別割引）</a:t>
                      </a:r>
                      <a:endParaRPr kumimoji="1" lang="en-US" altLang="ja-JP" sz="1400" b="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0" indent="0" algn="l" fontAlgn="ctr">
                        <a:spcBef>
                          <a:spcPts val="0"/>
                        </a:spcBef>
                        <a:spcAft>
                          <a:spcPts val="0"/>
                        </a:spcAft>
                        <a:buFont typeface="Arial" panose="020B0604020202020204" pitchFamily="34" charset="0"/>
                        <a:buNone/>
                      </a:pPr>
                      <a:endParaRPr kumimoji="1" lang="en-US" altLang="ja-JP" sz="1400" b="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0" indent="0" algn="l" fontAlgn="ctr">
                        <a:spcBef>
                          <a:spcPts val="0"/>
                        </a:spcBef>
                        <a:spcAft>
                          <a:spcPts val="0"/>
                        </a:spcAft>
                        <a:buFont typeface="Arial" panose="020B0604020202020204" pitchFamily="34" charset="0"/>
                        <a:buNone/>
                      </a:pPr>
                      <a:r>
                        <a:rPr kumimoji="1" lang="ja-JP" altLang="en-US" sz="1100" b="0" u="none" strike="noStrike" kern="120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100" b="0" u="none" strike="noStrike" kern="120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100" b="0" u="none" strike="noStrike" kern="1200" dirty="0">
                          <a:solidFill>
                            <a:schemeClr val="tx1"/>
                          </a:solidFill>
                          <a:effectLst/>
                          <a:latin typeface="Meiryo UI" panose="020B0604030504040204" pitchFamily="50" charset="-128"/>
                          <a:ea typeface="Meiryo UI" panose="020B0604030504040204" pitchFamily="50" charset="-128"/>
                          <a:cs typeface="+mn-cs"/>
                        </a:rPr>
                        <a:t>協議運賃の場合の</a:t>
                      </a:r>
                      <a:endParaRPr kumimoji="1" lang="en-US" altLang="ja-JP" sz="1100" b="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0" indent="0" algn="l" fontAlgn="ctr">
                        <a:spcBef>
                          <a:spcPts val="0"/>
                        </a:spcBef>
                        <a:spcAft>
                          <a:spcPts val="0"/>
                        </a:spcAft>
                        <a:buFont typeface="Arial" panose="020B0604020202020204" pitchFamily="34" charset="0"/>
                        <a:buNone/>
                      </a:pPr>
                      <a:r>
                        <a:rPr kumimoji="1" lang="ja-JP" altLang="en-US" sz="1100" b="0" u="none" strike="noStrike" kern="1200" dirty="0">
                          <a:solidFill>
                            <a:schemeClr val="tx1"/>
                          </a:solidFill>
                          <a:effectLst/>
                          <a:latin typeface="Meiryo UI" panose="020B0604030504040204" pitchFamily="50" charset="-128"/>
                          <a:ea typeface="Meiryo UI" panose="020B0604030504040204" pitchFamily="50" charset="-128"/>
                          <a:cs typeface="+mn-cs"/>
                        </a:rPr>
                        <a:t>　  スケジュールを記載</a:t>
                      </a:r>
                      <a:endParaRPr kumimoji="1" lang="en-US" altLang="ja-JP" sz="1100" b="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0" indent="0" algn="l" fontAlgn="ctr">
                        <a:spcBef>
                          <a:spcPts val="0"/>
                        </a:spcBef>
                        <a:spcAft>
                          <a:spcPts val="0"/>
                        </a:spcAft>
                        <a:buFont typeface="Arial" panose="020B0604020202020204" pitchFamily="34" charset="0"/>
                        <a:buNone/>
                      </a:pPr>
                      <a:endParaRPr kumimoji="1" lang="en-US" altLang="ja-JP" sz="1100" b="0" u="none" strike="noStrike" kern="1200" spc="0" baseline="0" dirty="0">
                        <a:solidFill>
                          <a:schemeClr val="tx1"/>
                        </a:solidFill>
                        <a:effectLst/>
                        <a:latin typeface="Meiryo UI" panose="020B0604030504040204" pitchFamily="50" charset="-128"/>
                        <a:ea typeface="Meiryo UI" panose="020B0604030504040204" pitchFamily="50" charset="-128"/>
                        <a:cs typeface="+mn-cs"/>
                      </a:endParaRPr>
                    </a:p>
                    <a:p>
                      <a:pPr marL="0" indent="0" algn="l" fontAlgn="ctr">
                        <a:spcBef>
                          <a:spcPts val="0"/>
                        </a:spcBef>
                        <a:spcAft>
                          <a:spcPts val="0"/>
                        </a:spcAft>
                        <a:buFont typeface="Arial" panose="020B0604020202020204" pitchFamily="34" charset="0"/>
                        <a:buNone/>
                      </a:pPr>
                      <a:r>
                        <a:rPr kumimoji="1" lang="ja-JP" altLang="en-US" sz="1100" b="0" u="none" strike="noStrike" kern="1200" spc="0" baseline="0" dirty="0">
                          <a:solidFill>
                            <a:schemeClr val="tx1"/>
                          </a:solidFill>
                          <a:effectLst/>
                          <a:latin typeface="Meiryo UI" panose="020B0604030504040204" pitchFamily="50" charset="-128"/>
                          <a:ea typeface="Meiryo UI" panose="020B0604030504040204" pitchFamily="50" charset="-128"/>
                          <a:cs typeface="+mn-cs"/>
                        </a:rPr>
                        <a:t> </a:t>
                      </a:r>
                      <a:r>
                        <a:rPr kumimoji="1" lang="en-US" altLang="ja-JP" sz="1100" b="0" u="none" strike="noStrike" kern="1200" spc="0" baseline="0" dirty="0">
                          <a:solidFill>
                            <a:schemeClr val="tx1"/>
                          </a:solidFill>
                          <a:effectLst/>
                          <a:latin typeface="Meiryo UI" panose="020B0604030504040204" pitchFamily="50" charset="-128"/>
                          <a:ea typeface="Meiryo UI" panose="020B0604030504040204" pitchFamily="50" charset="-128"/>
                          <a:cs typeface="+mn-cs"/>
                        </a:rPr>
                        <a:t>※</a:t>
                      </a:r>
                      <a:r>
                        <a:rPr kumimoji="1" lang="ja-JP" altLang="en-US" sz="1100" b="0" u="none" strike="noStrike" kern="1200" spc="-30" baseline="0" dirty="0">
                          <a:solidFill>
                            <a:schemeClr val="tx1"/>
                          </a:solidFill>
                          <a:effectLst/>
                          <a:latin typeface="Meiryo UI" panose="020B0604030504040204" pitchFamily="50" charset="-128"/>
                          <a:ea typeface="Meiryo UI" panose="020B0604030504040204" pitchFamily="50" charset="-128"/>
                          <a:cs typeface="+mn-cs"/>
                        </a:rPr>
                        <a:t>上限認可運賃（実施運賃）</a:t>
                      </a:r>
                      <a:endParaRPr kumimoji="1" lang="en-US" altLang="ja-JP" sz="1100" b="0" u="none" strike="noStrike" kern="1200" spc="-30" baseline="0" dirty="0">
                        <a:solidFill>
                          <a:schemeClr val="tx1"/>
                        </a:solidFill>
                        <a:effectLst/>
                        <a:latin typeface="Meiryo UI" panose="020B0604030504040204" pitchFamily="50" charset="-128"/>
                        <a:ea typeface="Meiryo UI" panose="020B0604030504040204" pitchFamily="50" charset="-128"/>
                        <a:cs typeface="+mn-cs"/>
                      </a:endParaRPr>
                    </a:p>
                    <a:p>
                      <a:pPr marL="0" indent="0" algn="l" fontAlgn="ctr">
                        <a:spcBef>
                          <a:spcPts val="0"/>
                        </a:spcBef>
                        <a:spcAft>
                          <a:spcPts val="0"/>
                        </a:spcAft>
                        <a:buFont typeface="Arial" panose="020B0604020202020204" pitchFamily="34" charset="0"/>
                        <a:buNone/>
                      </a:pPr>
                      <a:r>
                        <a:rPr kumimoji="1" lang="ja-JP" altLang="en-US" sz="1100" b="0" u="none" strike="noStrike" kern="1200" dirty="0">
                          <a:solidFill>
                            <a:schemeClr val="tx1"/>
                          </a:solidFill>
                          <a:effectLst/>
                          <a:latin typeface="Meiryo UI" panose="020B0604030504040204" pitchFamily="50" charset="-128"/>
                          <a:ea typeface="Meiryo UI" panose="020B0604030504040204" pitchFamily="50" charset="-128"/>
                          <a:cs typeface="+mn-cs"/>
                        </a:rPr>
                        <a:t>　  の場合は、運輸支局への</a:t>
                      </a:r>
                      <a:endParaRPr kumimoji="1" lang="en-US" altLang="ja-JP" sz="1100" b="0" u="none" strike="noStrike" kern="1200" dirty="0">
                        <a:solidFill>
                          <a:schemeClr val="tx1"/>
                        </a:solidFill>
                        <a:effectLst/>
                        <a:latin typeface="Meiryo UI" panose="020B0604030504040204" pitchFamily="50" charset="-128"/>
                        <a:ea typeface="Meiryo UI" panose="020B0604030504040204" pitchFamily="50" charset="-128"/>
                        <a:cs typeface="+mn-cs"/>
                      </a:endParaRPr>
                    </a:p>
                    <a:p>
                      <a:pPr marL="0" indent="0" algn="l" fontAlgn="ctr">
                        <a:spcBef>
                          <a:spcPts val="0"/>
                        </a:spcBef>
                        <a:spcAft>
                          <a:spcPts val="0"/>
                        </a:spcAft>
                        <a:buFont typeface="Arial" panose="020B0604020202020204" pitchFamily="34" charset="0"/>
                        <a:buNone/>
                      </a:pPr>
                      <a:r>
                        <a:rPr kumimoji="1" lang="ja-JP" altLang="en-US" sz="1100" b="0" u="none" strike="noStrike" kern="1200" dirty="0">
                          <a:solidFill>
                            <a:schemeClr val="tx1"/>
                          </a:solidFill>
                          <a:effectLst/>
                          <a:latin typeface="Meiryo UI" panose="020B0604030504040204" pitchFamily="50" charset="-128"/>
                          <a:ea typeface="Meiryo UI" panose="020B0604030504040204" pitchFamily="50" charset="-128"/>
                          <a:cs typeface="+mn-cs"/>
                        </a:rPr>
                        <a:t>　　届出のみ</a:t>
                      </a:r>
                      <a:endParaRPr kumimoji="1" lang="en-US" altLang="ja-JP" sz="1100" b="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78000" marR="78000" marT="72000" marB="72000"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ja-JP" altLang="en-US" sz="1400" dirty="0">
                        <a:solidFill>
                          <a:schemeClr val="tx1"/>
                        </a:solidFill>
                        <a:latin typeface="Meiryo UI" panose="020B0604030504040204" pitchFamily="50" charset="-128"/>
                        <a:ea typeface="Meiryo UI" panose="020B0604030504040204" pitchFamily="50" charset="-128"/>
                      </a:endParaRPr>
                    </a:p>
                  </a:txBody>
                  <a:tcPr marL="38452" marR="38452" marT="35495" marB="35495" anchor="ctr">
                    <a:lnL w="6350" cap="flat" cmpd="sng" algn="ctr">
                      <a:solidFill>
                        <a:schemeClr val="tx1">
                          <a:lumMod val="50000"/>
                          <a:lumOff val="50000"/>
                        </a:schemeClr>
                      </a:solidFill>
                      <a:prstDash val="solid"/>
                      <a:round/>
                      <a:headEnd type="none" w="med" len="med"/>
                      <a:tailEnd type="none" w="med" len="med"/>
                    </a:lnL>
                    <a:lnR w="6350" cap="flat" cmpd="sng" algn="ctr">
                      <a:solidFill>
                        <a:schemeClr val="tx1">
                          <a:lumMod val="50000"/>
                          <a:lumOff val="50000"/>
                        </a:schemeClr>
                      </a:solid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cxnSp>
        <p:nvCxnSpPr>
          <p:cNvPr id="5" name="直線矢印コネクタ 4">
            <a:extLst>
              <a:ext uri="{FF2B5EF4-FFF2-40B4-BE49-F238E27FC236}">
                <a16:creationId xmlns:a16="http://schemas.microsoft.com/office/drawing/2014/main" id="{412A5D3E-CF8F-9873-BB95-AA4326F08EA8}"/>
              </a:ext>
            </a:extLst>
          </p:cNvPr>
          <p:cNvCxnSpPr>
            <a:cxnSpLocks/>
          </p:cNvCxnSpPr>
          <p:nvPr/>
        </p:nvCxnSpPr>
        <p:spPr>
          <a:xfrm>
            <a:off x="2191584" y="2246764"/>
            <a:ext cx="1465272"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2">
            <a:extLst>
              <a:ext uri="{FF2B5EF4-FFF2-40B4-BE49-F238E27FC236}">
                <a16:creationId xmlns:a16="http://schemas.microsoft.com/office/drawing/2014/main" id="{EF86BF1D-04FE-66AE-53E0-95D84A876546}"/>
              </a:ext>
            </a:extLst>
          </p:cNvPr>
          <p:cNvSpPr/>
          <p:nvPr/>
        </p:nvSpPr>
        <p:spPr>
          <a:xfrm>
            <a:off x="2190293" y="1916856"/>
            <a:ext cx="2215420" cy="21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r>
              <a:rPr lang="ja-JP" altLang="en-US" sz="1100" dirty="0">
                <a:solidFill>
                  <a:schemeClr val="tx1"/>
                </a:solidFill>
                <a:latin typeface="メイリオ" panose="020B0604030504040204" pitchFamily="50" charset="-128"/>
                <a:ea typeface="メイリオ" panose="020B0604030504040204" pitchFamily="50" charset="-128"/>
              </a:rPr>
              <a:t>パンフレットデザイン・制作</a:t>
            </a:r>
            <a:endParaRPr lang="en-US" altLang="ja-JP" sz="1100" dirty="0">
              <a:solidFill>
                <a:schemeClr val="tx1"/>
              </a:solidFill>
              <a:latin typeface="メイリオ" panose="020B0604030504040204" pitchFamily="50" charset="-128"/>
              <a:ea typeface="メイリオ" panose="020B0604030504040204" pitchFamily="50" charset="-128"/>
            </a:endParaRPr>
          </a:p>
        </p:txBody>
      </p:sp>
      <p:cxnSp>
        <p:nvCxnSpPr>
          <p:cNvPr id="8" name="直線矢印コネクタ 7">
            <a:extLst>
              <a:ext uri="{FF2B5EF4-FFF2-40B4-BE49-F238E27FC236}">
                <a16:creationId xmlns:a16="http://schemas.microsoft.com/office/drawing/2014/main" id="{86C9FFCE-BDFF-024D-7968-40CF9E1A7286}"/>
              </a:ext>
            </a:extLst>
          </p:cNvPr>
          <p:cNvCxnSpPr>
            <a:cxnSpLocks/>
          </p:cNvCxnSpPr>
          <p:nvPr/>
        </p:nvCxnSpPr>
        <p:spPr>
          <a:xfrm>
            <a:off x="3656856" y="2564904"/>
            <a:ext cx="675341"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正方形/長方形 2">
            <a:extLst>
              <a:ext uri="{FF2B5EF4-FFF2-40B4-BE49-F238E27FC236}">
                <a16:creationId xmlns:a16="http://schemas.microsoft.com/office/drawing/2014/main" id="{6090C3FC-F7DD-32AB-35C4-5D6681FAC5BE}"/>
              </a:ext>
            </a:extLst>
          </p:cNvPr>
          <p:cNvSpPr/>
          <p:nvPr/>
        </p:nvSpPr>
        <p:spPr>
          <a:xfrm>
            <a:off x="3619518" y="2305919"/>
            <a:ext cx="1765527" cy="2165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r>
              <a:rPr lang="ja-JP" altLang="en-US" sz="1100" dirty="0">
                <a:solidFill>
                  <a:schemeClr val="tx1"/>
                </a:solidFill>
                <a:latin typeface="メイリオ" panose="020B0604030504040204" pitchFamily="50" charset="-128"/>
                <a:ea typeface="メイリオ" panose="020B0604030504040204" pitchFamily="50" charset="-128"/>
              </a:rPr>
              <a:t>印刷・各小学校へ配送</a:t>
            </a:r>
            <a:endParaRPr lang="en-US" altLang="ja-JP" sz="1100" dirty="0">
              <a:solidFill>
                <a:schemeClr val="tx1"/>
              </a:solidFill>
              <a:latin typeface="メイリオ" panose="020B0604030504040204" pitchFamily="50" charset="-128"/>
              <a:ea typeface="メイリオ" panose="020B0604030504040204" pitchFamily="50" charset="-128"/>
            </a:endParaRPr>
          </a:p>
        </p:txBody>
      </p:sp>
      <p:cxnSp>
        <p:nvCxnSpPr>
          <p:cNvPr id="11" name="直線矢印コネクタ 10">
            <a:extLst>
              <a:ext uri="{FF2B5EF4-FFF2-40B4-BE49-F238E27FC236}">
                <a16:creationId xmlns:a16="http://schemas.microsoft.com/office/drawing/2014/main" id="{6D7E4B8A-7B35-B9EA-68F7-2BDF4393C37C}"/>
              </a:ext>
            </a:extLst>
          </p:cNvPr>
          <p:cNvCxnSpPr>
            <a:cxnSpLocks/>
          </p:cNvCxnSpPr>
          <p:nvPr/>
        </p:nvCxnSpPr>
        <p:spPr>
          <a:xfrm>
            <a:off x="4332197" y="2843396"/>
            <a:ext cx="620803"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正方形/長方形 2">
            <a:extLst>
              <a:ext uri="{FF2B5EF4-FFF2-40B4-BE49-F238E27FC236}">
                <a16:creationId xmlns:a16="http://schemas.microsoft.com/office/drawing/2014/main" id="{A7945249-3463-0B73-49B6-8ED48C5A9CBC}"/>
              </a:ext>
            </a:extLst>
          </p:cNvPr>
          <p:cNvSpPr/>
          <p:nvPr/>
        </p:nvSpPr>
        <p:spPr>
          <a:xfrm>
            <a:off x="4376937" y="2577846"/>
            <a:ext cx="2232246" cy="21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r>
              <a:rPr lang="ja-JP" altLang="en-US" sz="1100" dirty="0">
                <a:solidFill>
                  <a:schemeClr val="tx1"/>
                </a:solidFill>
                <a:latin typeface="メイリオ" panose="020B0604030504040204" pitchFamily="50" charset="-128"/>
                <a:ea typeface="メイリオ" panose="020B0604030504040204" pitchFamily="50" charset="-128"/>
              </a:rPr>
              <a:t>仕分け・各小学校を通じて配付</a:t>
            </a:r>
            <a:endParaRPr lang="en-US" altLang="ja-JP" sz="1100" dirty="0">
              <a:solidFill>
                <a:schemeClr val="tx1"/>
              </a:solidFill>
              <a:latin typeface="メイリオ" panose="020B0604030504040204" pitchFamily="50" charset="-128"/>
              <a:ea typeface="メイリオ" panose="020B0604030504040204" pitchFamily="50" charset="-128"/>
            </a:endParaRPr>
          </a:p>
        </p:txBody>
      </p:sp>
      <p:cxnSp>
        <p:nvCxnSpPr>
          <p:cNvPr id="14" name="直線矢印コネクタ 13">
            <a:extLst>
              <a:ext uri="{FF2B5EF4-FFF2-40B4-BE49-F238E27FC236}">
                <a16:creationId xmlns:a16="http://schemas.microsoft.com/office/drawing/2014/main" id="{9E4F4DA9-2F1B-1E21-48B4-E0C56382F14C}"/>
              </a:ext>
            </a:extLst>
          </p:cNvPr>
          <p:cNvCxnSpPr>
            <a:cxnSpLocks/>
          </p:cNvCxnSpPr>
          <p:nvPr/>
        </p:nvCxnSpPr>
        <p:spPr>
          <a:xfrm>
            <a:off x="4944223" y="3284984"/>
            <a:ext cx="1550244" cy="0"/>
          </a:xfrm>
          <a:prstGeom prst="straightConnector1">
            <a:avLst/>
          </a:prstGeom>
          <a:ln w="57150">
            <a:solidFill>
              <a:srgbClr val="00B3E8"/>
            </a:solidFill>
            <a:tailEnd type="triangle"/>
          </a:ln>
        </p:spPr>
        <p:style>
          <a:lnRef idx="1">
            <a:schemeClr val="accent1"/>
          </a:lnRef>
          <a:fillRef idx="0">
            <a:schemeClr val="accent1"/>
          </a:fillRef>
          <a:effectRef idx="0">
            <a:schemeClr val="accent1"/>
          </a:effectRef>
          <a:fontRef idx="minor">
            <a:schemeClr val="tx1"/>
          </a:fontRef>
        </p:style>
      </p:cxnSp>
      <p:grpSp>
        <p:nvGrpSpPr>
          <p:cNvPr id="16" name="グループ化 15">
            <a:extLst>
              <a:ext uri="{FF2B5EF4-FFF2-40B4-BE49-F238E27FC236}">
                <a16:creationId xmlns:a16="http://schemas.microsoft.com/office/drawing/2014/main" id="{EFB2A176-19D0-A2F2-A015-6D4747EF9193}"/>
              </a:ext>
            </a:extLst>
          </p:cNvPr>
          <p:cNvGrpSpPr/>
          <p:nvPr/>
        </p:nvGrpSpPr>
        <p:grpSpPr>
          <a:xfrm>
            <a:off x="-591576" y="116672"/>
            <a:ext cx="360000" cy="1800160"/>
            <a:chOff x="-1167680" y="260648"/>
            <a:chExt cx="360000" cy="1800160"/>
          </a:xfrm>
        </p:grpSpPr>
        <p:sp>
          <p:nvSpPr>
            <p:cNvPr id="17" name="正方形/長方形 16">
              <a:extLst>
                <a:ext uri="{FF2B5EF4-FFF2-40B4-BE49-F238E27FC236}">
                  <a16:creationId xmlns:a16="http://schemas.microsoft.com/office/drawing/2014/main" id="{D288ECC1-E4B0-7D4F-DE21-0192905A00D1}"/>
                </a:ext>
              </a:extLst>
            </p:cNvPr>
            <p:cNvSpPr/>
            <p:nvPr/>
          </p:nvSpPr>
          <p:spPr>
            <a:xfrm>
              <a:off x="-1167680" y="260648"/>
              <a:ext cx="360000" cy="360000"/>
            </a:xfrm>
            <a:prstGeom prst="rect">
              <a:avLst/>
            </a:prstGeom>
            <a:solidFill>
              <a:srgbClr val="D80E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F72ED6C1-5315-08CA-2A23-5053C71FECFB}"/>
                </a:ext>
              </a:extLst>
            </p:cNvPr>
            <p:cNvSpPr/>
            <p:nvPr/>
          </p:nvSpPr>
          <p:spPr>
            <a:xfrm>
              <a:off x="-1167680" y="620688"/>
              <a:ext cx="360000" cy="360000"/>
            </a:xfrm>
            <a:prstGeom prst="rect">
              <a:avLst/>
            </a:prstGeom>
            <a:solidFill>
              <a:srgbClr val="F9A5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B8619F93-BB09-DD03-A95F-A9F2244679DD}"/>
                </a:ext>
              </a:extLst>
            </p:cNvPr>
            <p:cNvSpPr/>
            <p:nvPr/>
          </p:nvSpPr>
          <p:spPr>
            <a:xfrm>
              <a:off x="-1167680" y="980728"/>
              <a:ext cx="360000" cy="360000"/>
            </a:xfrm>
            <a:prstGeom prst="rect">
              <a:avLst/>
            </a:prstGeom>
            <a:solidFill>
              <a:srgbClr val="00B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A74697B4-D3A6-28BA-BDB2-1CA8C9A0BBB2}"/>
                </a:ext>
              </a:extLst>
            </p:cNvPr>
            <p:cNvSpPr/>
            <p:nvPr/>
          </p:nvSpPr>
          <p:spPr>
            <a:xfrm>
              <a:off x="-1167680" y="1340768"/>
              <a:ext cx="360000" cy="360000"/>
            </a:xfrm>
            <a:prstGeom prst="rect">
              <a:avLst/>
            </a:prstGeom>
            <a:solidFill>
              <a:srgbClr val="C1F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71C75502-B3CD-5EC4-8176-DA084F2FE1A2}"/>
                </a:ext>
              </a:extLst>
            </p:cNvPr>
            <p:cNvSpPr/>
            <p:nvPr/>
          </p:nvSpPr>
          <p:spPr>
            <a:xfrm>
              <a:off x="-1167680" y="1700808"/>
              <a:ext cx="360000" cy="3600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正方形/長方形 2">
            <a:extLst>
              <a:ext uri="{FF2B5EF4-FFF2-40B4-BE49-F238E27FC236}">
                <a16:creationId xmlns:a16="http://schemas.microsoft.com/office/drawing/2014/main" id="{3C21252A-6E13-5538-51C8-F397DF50F555}"/>
              </a:ext>
            </a:extLst>
          </p:cNvPr>
          <p:cNvSpPr/>
          <p:nvPr/>
        </p:nvSpPr>
        <p:spPr>
          <a:xfrm>
            <a:off x="4944223" y="2925000"/>
            <a:ext cx="1512167" cy="3599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ja-JP" altLang="en-US" sz="1600" b="1" dirty="0">
                <a:solidFill>
                  <a:srgbClr val="00B3E8"/>
                </a:solidFill>
                <a:latin typeface="メイリオ" panose="020B0604030504040204" pitchFamily="50" charset="-128"/>
                <a:ea typeface="メイリオ" panose="020B0604030504040204" pitchFamily="50" charset="-128"/>
              </a:rPr>
              <a:t>企画実施</a:t>
            </a:r>
            <a:endParaRPr lang="en-US" altLang="ja-JP" sz="1600" b="1" dirty="0">
              <a:solidFill>
                <a:srgbClr val="00B3E8"/>
              </a:solidFill>
              <a:latin typeface="メイリオ" panose="020B0604030504040204" pitchFamily="50" charset="-128"/>
              <a:ea typeface="メイリオ" panose="020B0604030504040204" pitchFamily="50" charset="-128"/>
            </a:endParaRPr>
          </a:p>
        </p:txBody>
      </p:sp>
      <p:cxnSp>
        <p:nvCxnSpPr>
          <p:cNvPr id="23" name="直線矢印コネクタ 22">
            <a:extLst>
              <a:ext uri="{FF2B5EF4-FFF2-40B4-BE49-F238E27FC236}">
                <a16:creationId xmlns:a16="http://schemas.microsoft.com/office/drawing/2014/main" id="{C966CFD5-5EC3-249C-EE2A-DB630300974D}"/>
              </a:ext>
            </a:extLst>
          </p:cNvPr>
          <p:cNvCxnSpPr>
            <a:cxnSpLocks/>
          </p:cNvCxnSpPr>
          <p:nvPr/>
        </p:nvCxnSpPr>
        <p:spPr>
          <a:xfrm>
            <a:off x="6503244" y="3491412"/>
            <a:ext cx="1076753"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
            <a:extLst>
              <a:ext uri="{FF2B5EF4-FFF2-40B4-BE49-F238E27FC236}">
                <a16:creationId xmlns:a16="http://schemas.microsoft.com/office/drawing/2014/main" id="{6252EC56-0678-3611-3F18-DB2E7213DA95}"/>
              </a:ext>
            </a:extLst>
          </p:cNvPr>
          <p:cNvSpPr/>
          <p:nvPr/>
        </p:nvSpPr>
        <p:spPr>
          <a:xfrm>
            <a:off x="6465168" y="3213000"/>
            <a:ext cx="1224136" cy="21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r>
              <a:rPr lang="ja-JP" altLang="en-US" sz="1100" dirty="0">
                <a:solidFill>
                  <a:schemeClr val="tx1"/>
                </a:solidFill>
                <a:latin typeface="メイリオ" panose="020B0604030504040204" pitchFamily="50" charset="-128"/>
                <a:ea typeface="メイリオ" panose="020B0604030504040204" pitchFamily="50" charset="-128"/>
              </a:rPr>
              <a:t>提出受付・審査</a:t>
            </a:r>
            <a:endParaRPr lang="en-US" altLang="ja-JP" sz="1100" dirty="0">
              <a:solidFill>
                <a:schemeClr val="tx1"/>
              </a:solidFill>
              <a:latin typeface="メイリオ" panose="020B0604030504040204" pitchFamily="50" charset="-128"/>
              <a:ea typeface="メイリオ" panose="020B0604030504040204" pitchFamily="50" charset="-128"/>
            </a:endParaRPr>
          </a:p>
        </p:txBody>
      </p:sp>
      <p:cxnSp>
        <p:nvCxnSpPr>
          <p:cNvPr id="26" name="直線矢印コネクタ 25">
            <a:extLst>
              <a:ext uri="{FF2B5EF4-FFF2-40B4-BE49-F238E27FC236}">
                <a16:creationId xmlns:a16="http://schemas.microsoft.com/office/drawing/2014/main" id="{ADECFD38-C007-F679-5491-208DAA4092C3}"/>
              </a:ext>
            </a:extLst>
          </p:cNvPr>
          <p:cNvCxnSpPr>
            <a:cxnSpLocks/>
          </p:cNvCxnSpPr>
          <p:nvPr/>
        </p:nvCxnSpPr>
        <p:spPr>
          <a:xfrm>
            <a:off x="7579997" y="3841856"/>
            <a:ext cx="1008112"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正方形/長方形 2">
            <a:extLst>
              <a:ext uri="{FF2B5EF4-FFF2-40B4-BE49-F238E27FC236}">
                <a16:creationId xmlns:a16="http://schemas.microsoft.com/office/drawing/2014/main" id="{90805937-010E-550D-2496-E29A2D14F776}"/>
              </a:ext>
            </a:extLst>
          </p:cNvPr>
          <p:cNvSpPr/>
          <p:nvPr/>
        </p:nvSpPr>
        <p:spPr>
          <a:xfrm>
            <a:off x="7545288" y="3559891"/>
            <a:ext cx="1224136" cy="21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r>
              <a:rPr lang="ja-JP" altLang="en-US" sz="1100" dirty="0">
                <a:solidFill>
                  <a:schemeClr val="tx1"/>
                </a:solidFill>
                <a:latin typeface="メイリオ" panose="020B0604030504040204" pitchFamily="50" charset="-128"/>
                <a:ea typeface="メイリオ" panose="020B0604030504040204" pitchFamily="50" charset="-128"/>
              </a:rPr>
              <a:t>結果発表・表彰</a:t>
            </a:r>
            <a:endParaRPr lang="en-US" altLang="ja-JP" sz="1100" dirty="0">
              <a:solidFill>
                <a:schemeClr val="tx1"/>
              </a:solidFill>
              <a:latin typeface="メイリオ" panose="020B0604030504040204" pitchFamily="50" charset="-128"/>
              <a:ea typeface="メイリオ" panose="020B0604030504040204" pitchFamily="50" charset="-128"/>
            </a:endParaRPr>
          </a:p>
        </p:txBody>
      </p:sp>
      <p:cxnSp>
        <p:nvCxnSpPr>
          <p:cNvPr id="28" name="直線矢印コネクタ 27">
            <a:extLst>
              <a:ext uri="{FF2B5EF4-FFF2-40B4-BE49-F238E27FC236}">
                <a16:creationId xmlns:a16="http://schemas.microsoft.com/office/drawing/2014/main" id="{D0A157B9-9419-9334-62E8-7C364E939D05}"/>
              </a:ext>
            </a:extLst>
          </p:cNvPr>
          <p:cNvCxnSpPr>
            <a:cxnSpLocks/>
          </p:cNvCxnSpPr>
          <p:nvPr/>
        </p:nvCxnSpPr>
        <p:spPr>
          <a:xfrm>
            <a:off x="3656856" y="5949280"/>
            <a:ext cx="284584"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9" name="正方形/長方形 2">
            <a:extLst>
              <a:ext uri="{FF2B5EF4-FFF2-40B4-BE49-F238E27FC236}">
                <a16:creationId xmlns:a16="http://schemas.microsoft.com/office/drawing/2014/main" id="{348B00EF-D654-4D0B-53BE-0FBDF59EFF1A}"/>
              </a:ext>
            </a:extLst>
          </p:cNvPr>
          <p:cNvSpPr/>
          <p:nvPr/>
        </p:nvSpPr>
        <p:spPr>
          <a:xfrm>
            <a:off x="3656856" y="5687612"/>
            <a:ext cx="1424666" cy="21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r>
              <a:rPr lang="ja-JP" altLang="en-US" sz="1100" dirty="0">
                <a:solidFill>
                  <a:schemeClr val="tx1"/>
                </a:solidFill>
                <a:latin typeface="メイリオ" panose="020B0604030504040204" pitchFamily="50" charset="-128"/>
                <a:ea typeface="メイリオ" panose="020B0604030504040204" pitchFamily="50" charset="-128"/>
              </a:rPr>
              <a:t>運輸支局への届出</a:t>
            </a:r>
            <a:endParaRPr lang="en-US" altLang="ja-JP" sz="1100" dirty="0">
              <a:solidFill>
                <a:schemeClr val="tx1"/>
              </a:solidFill>
              <a:latin typeface="メイリオ" panose="020B0604030504040204" pitchFamily="50" charset="-128"/>
              <a:ea typeface="メイリオ" panose="020B0604030504040204" pitchFamily="50" charset="-128"/>
            </a:endParaRPr>
          </a:p>
        </p:txBody>
      </p:sp>
      <p:sp>
        <p:nvSpPr>
          <p:cNvPr id="31" name="正方形/長方形 2">
            <a:extLst>
              <a:ext uri="{FF2B5EF4-FFF2-40B4-BE49-F238E27FC236}">
                <a16:creationId xmlns:a16="http://schemas.microsoft.com/office/drawing/2014/main" id="{462E0A61-070D-3E99-C920-E13F5605BF22}"/>
              </a:ext>
            </a:extLst>
          </p:cNvPr>
          <p:cNvSpPr/>
          <p:nvPr/>
        </p:nvSpPr>
        <p:spPr>
          <a:xfrm>
            <a:off x="4944223" y="5602150"/>
            <a:ext cx="1512167" cy="3599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ja-JP" altLang="en-US" sz="1600" b="1" dirty="0">
                <a:solidFill>
                  <a:srgbClr val="C00000"/>
                </a:solidFill>
                <a:latin typeface="メイリオ" panose="020B0604030504040204" pitchFamily="50" charset="-128"/>
                <a:ea typeface="メイリオ" panose="020B0604030504040204" pitchFamily="50" charset="-128"/>
              </a:rPr>
              <a:t>割引実施</a:t>
            </a:r>
            <a:endParaRPr lang="en-US" altLang="ja-JP" sz="1600" b="1" dirty="0">
              <a:solidFill>
                <a:srgbClr val="C00000"/>
              </a:solidFill>
              <a:latin typeface="メイリオ" panose="020B0604030504040204" pitchFamily="50" charset="-128"/>
              <a:ea typeface="メイリオ" panose="020B0604030504040204" pitchFamily="50" charset="-128"/>
            </a:endParaRPr>
          </a:p>
        </p:txBody>
      </p:sp>
      <p:cxnSp>
        <p:nvCxnSpPr>
          <p:cNvPr id="33" name="直線矢印コネクタ 32">
            <a:extLst>
              <a:ext uri="{FF2B5EF4-FFF2-40B4-BE49-F238E27FC236}">
                <a16:creationId xmlns:a16="http://schemas.microsoft.com/office/drawing/2014/main" id="{731232E7-4E41-3284-D5C8-1F3E86C90BE0}"/>
              </a:ext>
            </a:extLst>
          </p:cNvPr>
          <p:cNvCxnSpPr>
            <a:cxnSpLocks/>
          </p:cNvCxnSpPr>
          <p:nvPr/>
        </p:nvCxnSpPr>
        <p:spPr>
          <a:xfrm>
            <a:off x="3262086" y="5373216"/>
            <a:ext cx="394770" cy="0"/>
          </a:xfrm>
          <a:prstGeom prst="straightConnector1">
            <a:avLst/>
          </a:prstGeom>
          <a:ln w="57150">
            <a:solidFill>
              <a:srgbClr val="D80E25"/>
            </a:solidFill>
            <a:tailEnd type="triangle"/>
          </a:ln>
        </p:spPr>
        <p:style>
          <a:lnRef idx="1">
            <a:schemeClr val="accent1"/>
          </a:lnRef>
          <a:fillRef idx="0">
            <a:schemeClr val="accent1"/>
          </a:fillRef>
          <a:effectRef idx="0">
            <a:schemeClr val="accent1"/>
          </a:effectRef>
          <a:fontRef idx="minor">
            <a:schemeClr val="tx1"/>
          </a:fontRef>
        </p:style>
      </p:cxnSp>
      <p:sp>
        <p:nvSpPr>
          <p:cNvPr id="34" name="正方形/長方形 2">
            <a:extLst>
              <a:ext uri="{FF2B5EF4-FFF2-40B4-BE49-F238E27FC236}">
                <a16:creationId xmlns:a16="http://schemas.microsoft.com/office/drawing/2014/main" id="{0731858D-9951-3C5F-AE53-4B5F686B4238}"/>
              </a:ext>
            </a:extLst>
          </p:cNvPr>
          <p:cNvSpPr/>
          <p:nvPr/>
        </p:nvSpPr>
        <p:spPr>
          <a:xfrm>
            <a:off x="3152800" y="4993245"/>
            <a:ext cx="1966585" cy="35998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a:r>
              <a:rPr lang="ja-JP" altLang="en-US" sz="1600" b="1" dirty="0">
                <a:solidFill>
                  <a:srgbClr val="C00000"/>
                </a:solidFill>
                <a:latin typeface="メイリオ" panose="020B0604030504040204" pitchFamily="50" charset="-128"/>
                <a:ea typeface="メイリオ" panose="020B0604030504040204" pitchFamily="50" charset="-128"/>
              </a:rPr>
              <a:t>運賃協議会の協議</a:t>
            </a:r>
            <a:endParaRPr lang="en-US" altLang="ja-JP" sz="1600" b="1" dirty="0">
              <a:solidFill>
                <a:srgbClr val="C00000"/>
              </a:solidFill>
              <a:latin typeface="メイリオ" panose="020B0604030504040204" pitchFamily="50" charset="-128"/>
              <a:ea typeface="メイリオ" panose="020B0604030504040204" pitchFamily="50" charset="-128"/>
            </a:endParaRPr>
          </a:p>
        </p:txBody>
      </p:sp>
      <p:cxnSp>
        <p:nvCxnSpPr>
          <p:cNvPr id="36" name="直線コネクタ 35">
            <a:extLst>
              <a:ext uri="{FF2B5EF4-FFF2-40B4-BE49-F238E27FC236}">
                <a16:creationId xmlns:a16="http://schemas.microsoft.com/office/drawing/2014/main" id="{9945A7A2-8EA9-E7DE-359A-4D0B99B34412}"/>
              </a:ext>
            </a:extLst>
          </p:cNvPr>
          <p:cNvCxnSpPr>
            <a:cxnSpLocks/>
          </p:cNvCxnSpPr>
          <p:nvPr/>
        </p:nvCxnSpPr>
        <p:spPr>
          <a:xfrm>
            <a:off x="3656856" y="2267332"/>
            <a:ext cx="0" cy="297572"/>
          </a:xfrm>
          <a:prstGeom prst="line">
            <a:avLst/>
          </a:prstGeom>
          <a:ln w="95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85AE183F-FBF4-053D-0161-087EFF22D3E4}"/>
              </a:ext>
            </a:extLst>
          </p:cNvPr>
          <p:cNvCxnSpPr>
            <a:cxnSpLocks/>
          </p:cNvCxnSpPr>
          <p:nvPr/>
        </p:nvCxnSpPr>
        <p:spPr>
          <a:xfrm>
            <a:off x="4950147" y="2843396"/>
            <a:ext cx="0" cy="441588"/>
          </a:xfrm>
          <a:prstGeom prst="line">
            <a:avLst/>
          </a:prstGeom>
          <a:ln w="95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ABD1ABB-F63C-AB6B-3261-7BB7C66A7344}"/>
              </a:ext>
            </a:extLst>
          </p:cNvPr>
          <p:cNvCxnSpPr>
            <a:cxnSpLocks/>
          </p:cNvCxnSpPr>
          <p:nvPr/>
        </p:nvCxnSpPr>
        <p:spPr>
          <a:xfrm>
            <a:off x="4332197" y="2573052"/>
            <a:ext cx="0" cy="270344"/>
          </a:xfrm>
          <a:prstGeom prst="line">
            <a:avLst/>
          </a:prstGeom>
          <a:ln w="95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矢印コネクタ 49">
            <a:extLst>
              <a:ext uri="{FF2B5EF4-FFF2-40B4-BE49-F238E27FC236}">
                <a16:creationId xmlns:a16="http://schemas.microsoft.com/office/drawing/2014/main" id="{41A4605C-4795-3E4D-C1EA-291D761DFD54}"/>
              </a:ext>
            </a:extLst>
          </p:cNvPr>
          <p:cNvCxnSpPr>
            <a:cxnSpLocks/>
          </p:cNvCxnSpPr>
          <p:nvPr/>
        </p:nvCxnSpPr>
        <p:spPr>
          <a:xfrm>
            <a:off x="2720752" y="4760590"/>
            <a:ext cx="521610"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正方形/長方形 2">
            <a:extLst>
              <a:ext uri="{FF2B5EF4-FFF2-40B4-BE49-F238E27FC236}">
                <a16:creationId xmlns:a16="http://schemas.microsoft.com/office/drawing/2014/main" id="{85320305-C9B3-4586-B114-C11E277A6AA4}"/>
              </a:ext>
            </a:extLst>
          </p:cNvPr>
          <p:cNvSpPr/>
          <p:nvPr/>
        </p:nvSpPr>
        <p:spPr>
          <a:xfrm>
            <a:off x="2742802" y="4494211"/>
            <a:ext cx="1850147" cy="2314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r>
              <a:rPr lang="ja-JP" altLang="en-US" sz="1100" dirty="0">
                <a:solidFill>
                  <a:schemeClr val="tx1"/>
                </a:solidFill>
                <a:latin typeface="メイリオ" panose="020B0604030504040204" pitchFamily="50" charset="-128"/>
                <a:ea typeface="メイリオ" panose="020B0604030504040204" pitchFamily="50" charset="-128"/>
              </a:rPr>
              <a:t>県民・利用者の意見反映</a:t>
            </a:r>
            <a:endParaRPr lang="en-US" altLang="ja-JP" sz="1100" dirty="0">
              <a:solidFill>
                <a:schemeClr val="tx1"/>
              </a:solidFill>
              <a:latin typeface="メイリオ" panose="020B0604030504040204" pitchFamily="50" charset="-128"/>
              <a:ea typeface="メイリオ" panose="020B0604030504040204" pitchFamily="50" charset="-128"/>
            </a:endParaRPr>
          </a:p>
        </p:txBody>
      </p:sp>
      <p:cxnSp>
        <p:nvCxnSpPr>
          <p:cNvPr id="55" name="直線矢印コネクタ 54">
            <a:extLst>
              <a:ext uri="{FF2B5EF4-FFF2-40B4-BE49-F238E27FC236}">
                <a16:creationId xmlns:a16="http://schemas.microsoft.com/office/drawing/2014/main" id="{881ED718-6FD6-2DF9-6864-A01430D3B281}"/>
              </a:ext>
            </a:extLst>
          </p:cNvPr>
          <p:cNvCxnSpPr>
            <a:cxnSpLocks/>
          </p:cNvCxnSpPr>
          <p:nvPr/>
        </p:nvCxnSpPr>
        <p:spPr>
          <a:xfrm>
            <a:off x="2225196" y="4420943"/>
            <a:ext cx="495556" cy="0"/>
          </a:xfrm>
          <a:prstGeom prst="straightConnector1">
            <a:avLst/>
          </a:prstGeom>
          <a:ln w="19050">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正方形/長方形 2">
            <a:extLst>
              <a:ext uri="{FF2B5EF4-FFF2-40B4-BE49-F238E27FC236}">
                <a16:creationId xmlns:a16="http://schemas.microsoft.com/office/drawing/2014/main" id="{B5A21D0A-1F8F-191D-7846-F79FF8F6ABAF}"/>
              </a:ext>
            </a:extLst>
          </p:cNvPr>
          <p:cNvSpPr/>
          <p:nvPr/>
        </p:nvSpPr>
        <p:spPr>
          <a:xfrm>
            <a:off x="2190292" y="4149080"/>
            <a:ext cx="2042623" cy="23147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r>
              <a:rPr lang="ja-JP" altLang="en-US" sz="1100" dirty="0">
                <a:solidFill>
                  <a:schemeClr val="tx1"/>
                </a:solidFill>
                <a:latin typeface="メイリオ" panose="020B0604030504040204" pitchFamily="50" charset="-128"/>
                <a:ea typeface="メイリオ" panose="020B0604030504040204" pitchFamily="50" charset="-128"/>
              </a:rPr>
              <a:t>取組検討・対象路線集約</a:t>
            </a:r>
            <a:endParaRPr lang="en-US" altLang="ja-JP" sz="1100" dirty="0">
              <a:solidFill>
                <a:schemeClr val="tx1"/>
              </a:solidFill>
              <a:latin typeface="メイリオ" panose="020B0604030504040204" pitchFamily="50" charset="-128"/>
              <a:ea typeface="メイリオ" panose="020B0604030504040204" pitchFamily="50" charset="-128"/>
            </a:endParaRPr>
          </a:p>
        </p:txBody>
      </p:sp>
      <p:cxnSp>
        <p:nvCxnSpPr>
          <p:cNvPr id="60" name="直線コネクタ 59">
            <a:extLst>
              <a:ext uri="{FF2B5EF4-FFF2-40B4-BE49-F238E27FC236}">
                <a16:creationId xmlns:a16="http://schemas.microsoft.com/office/drawing/2014/main" id="{CC7B7BB9-F174-54AC-D3F7-1086C70E4D60}"/>
              </a:ext>
            </a:extLst>
          </p:cNvPr>
          <p:cNvCxnSpPr>
            <a:cxnSpLocks/>
          </p:cNvCxnSpPr>
          <p:nvPr/>
        </p:nvCxnSpPr>
        <p:spPr>
          <a:xfrm>
            <a:off x="2720752" y="4420943"/>
            <a:ext cx="0" cy="304201"/>
          </a:xfrm>
          <a:prstGeom prst="line">
            <a:avLst/>
          </a:prstGeom>
          <a:ln w="95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5AB2AF08-923D-53BC-EA52-8F90DB096C9D}"/>
              </a:ext>
            </a:extLst>
          </p:cNvPr>
          <p:cNvCxnSpPr>
            <a:cxnSpLocks/>
          </p:cNvCxnSpPr>
          <p:nvPr/>
        </p:nvCxnSpPr>
        <p:spPr>
          <a:xfrm>
            <a:off x="3262908" y="4760590"/>
            <a:ext cx="0" cy="612626"/>
          </a:xfrm>
          <a:prstGeom prst="line">
            <a:avLst/>
          </a:prstGeom>
          <a:ln w="95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4EE22DBA-3A1F-4E3D-FCB0-8FD73DDFAABB}"/>
              </a:ext>
            </a:extLst>
          </p:cNvPr>
          <p:cNvCxnSpPr>
            <a:cxnSpLocks/>
          </p:cNvCxnSpPr>
          <p:nvPr/>
        </p:nvCxnSpPr>
        <p:spPr>
          <a:xfrm>
            <a:off x="3656856" y="5381299"/>
            <a:ext cx="0" cy="567981"/>
          </a:xfrm>
          <a:prstGeom prst="line">
            <a:avLst/>
          </a:prstGeom>
          <a:ln w="952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直線矢印コネクタ 67">
            <a:extLst>
              <a:ext uri="{FF2B5EF4-FFF2-40B4-BE49-F238E27FC236}">
                <a16:creationId xmlns:a16="http://schemas.microsoft.com/office/drawing/2014/main" id="{9F77F5BE-1F95-F901-8720-38EF3EA692A8}"/>
              </a:ext>
            </a:extLst>
          </p:cNvPr>
          <p:cNvCxnSpPr>
            <a:cxnSpLocks/>
          </p:cNvCxnSpPr>
          <p:nvPr/>
        </p:nvCxnSpPr>
        <p:spPr>
          <a:xfrm>
            <a:off x="4944223" y="6021288"/>
            <a:ext cx="1550244" cy="0"/>
          </a:xfrm>
          <a:prstGeom prst="straightConnector1">
            <a:avLst/>
          </a:prstGeom>
          <a:ln w="57150">
            <a:solidFill>
              <a:srgbClr val="D80E2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63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DA4DCECD-BB5D-F839-8EC8-FD559D3D2329}"/>
              </a:ext>
            </a:extLst>
          </p:cNvPr>
          <p:cNvSpPr/>
          <p:nvPr/>
        </p:nvSpPr>
        <p:spPr>
          <a:xfrm>
            <a:off x="8337376" y="12596"/>
            <a:ext cx="1440160" cy="13681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2">
            <a:extLst>
              <a:ext uri="{FF2B5EF4-FFF2-40B4-BE49-F238E27FC236}">
                <a16:creationId xmlns:a16="http://schemas.microsoft.com/office/drawing/2014/main" id="{A94B1DCE-80A1-1C13-4810-6AA30C0F03FB}"/>
              </a:ext>
            </a:extLst>
          </p:cNvPr>
          <p:cNvSpPr/>
          <p:nvPr/>
        </p:nvSpPr>
        <p:spPr>
          <a:xfrm>
            <a:off x="3440832" y="0"/>
            <a:ext cx="1440160" cy="5175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defTabSz="540000">
              <a:tabLst>
                <a:tab pos="36000" algn="l"/>
                <a:tab pos="108000" algn="l"/>
              </a:tabLst>
            </a:pP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調整中</a:t>
            </a:r>
            <a:endParaRPr lang="en-US" altLang="ja-JP" sz="1400" dirty="0">
              <a:solidFill>
                <a:schemeClr val="tx1"/>
              </a:solidFill>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4057E90A-1276-8ABD-4E3B-358666A3C7B9}"/>
              </a:ext>
            </a:extLst>
          </p:cNvPr>
          <p:cNvPicPr>
            <a:picLocks noChangeAspect="1"/>
          </p:cNvPicPr>
          <p:nvPr/>
        </p:nvPicPr>
        <p:blipFill>
          <a:blip r:embed="rId2"/>
          <a:stretch>
            <a:fillRect/>
          </a:stretch>
        </p:blipFill>
        <p:spPr>
          <a:xfrm>
            <a:off x="363000" y="109830"/>
            <a:ext cx="9180000" cy="6716619"/>
          </a:xfrm>
          <a:prstGeom prst="rect">
            <a:avLst/>
          </a:prstGeom>
        </p:spPr>
      </p:pic>
    </p:spTree>
    <p:extLst>
      <p:ext uri="{BB962C8B-B14F-4D97-AF65-F5344CB8AC3E}">
        <p14:creationId xmlns:p14="http://schemas.microsoft.com/office/powerpoint/2010/main" val="1494545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54F401C9-0183-6741-E426-C2CA68E58F61}"/>
              </a:ext>
            </a:extLst>
          </p:cNvPr>
          <p:cNvSpPr/>
          <p:nvPr/>
        </p:nvSpPr>
        <p:spPr>
          <a:xfrm>
            <a:off x="8337376" y="12596"/>
            <a:ext cx="1440160" cy="13681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AFB35C96-7302-520A-E9E6-1821A4E14D75}"/>
              </a:ext>
            </a:extLst>
          </p:cNvPr>
          <p:cNvPicPr>
            <a:picLocks noChangeAspect="1"/>
          </p:cNvPicPr>
          <p:nvPr/>
        </p:nvPicPr>
        <p:blipFill>
          <a:blip r:embed="rId2"/>
          <a:stretch>
            <a:fillRect/>
          </a:stretch>
        </p:blipFill>
        <p:spPr>
          <a:xfrm>
            <a:off x="363000" y="404664"/>
            <a:ext cx="9180000" cy="2399224"/>
          </a:xfrm>
          <a:prstGeom prst="rect">
            <a:avLst/>
          </a:prstGeom>
        </p:spPr>
      </p:pic>
      <p:sp>
        <p:nvSpPr>
          <p:cNvPr id="2" name="正方形/長方形 2">
            <a:extLst>
              <a:ext uri="{FF2B5EF4-FFF2-40B4-BE49-F238E27FC236}">
                <a16:creationId xmlns:a16="http://schemas.microsoft.com/office/drawing/2014/main" id="{C69AD6F3-A745-F16A-E58B-5C481DE631FA}"/>
              </a:ext>
            </a:extLst>
          </p:cNvPr>
          <p:cNvSpPr/>
          <p:nvPr/>
        </p:nvSpPr>
        <p:spPr>
          <a:xfrm>
            <a:off x="4016896" y="332656"/>
            <a:ext cx="1440160" cy="5175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defTabSz="540000">
              <a:tabLst>
                <a:tab pos="36000" algn="l"/>
                <a:tab pos="108000" algn="l"/>
              </a:tabLst>
            </a:pPr>
            <a:r>
              <a:rPr lang="en-US" altLang="ja-JP" sz="1400" dirty="0">
                <a:solidFill>
                  <a:schemeClr val="tx1"/>
                </a:solidFill>
                <a:latin typeface="メイリオ" panose="020B0604030504040204" pitchFamily="50" charset="-128"/>
                <a:ea typeface="メイリオ" panose="020B0604030504040204" pitchFamily="50" charset="-128"/>
              </a:rPr>
              <a:t>※</a:t>
            </a:r>
            <a:r>
              <a:rPr lang="ja-JP" altLang="en-US" sz="1400" dirty="0">
                <a:solidFill>
                  <a:schemeClr val="tx1"/>
                </a:solidFill>
                <a:latin typeface="メイリオ" panose="020B0604030504040204" pitchFamily="50" charset="-128"/>
                <a:ea typeface="メイリオ" panose="020B0604030504040204" pitchFamily="50" charset="-128"/>
              </a:rPr>
              <a:t>調整中</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07389143"/>
      </p:ext>
    </p:extLst>
  </p:cSld>
  <p:clrMapOvr>
    <a:masterClrMapping/>
  </p:clrMapOvr>
</p:sld>
</file>

<file path=ppt/theme/theme1.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xDef>
      <a:spPr>
        <a:custGeom>
          <a:avLst/>
          <a:gdLst/>
          <a:ahLst/>
          <a:cxnLst/>
          <a:rect l="l" t="t" r="r" b="b"/>
          <a:pathLst/>
        </a:custGeom>
        <a:noFill/>
      </a:spPr>
      <a:bodyPr vertOverflow="overflow" horzOverflow="overflow" wrap="square" rtlCol="0">
        <a:spAutoFit/>
      </a:bodyPr>
      <a:lstStyle>
        <a:defPPr>
          <a:defRPr kumimoji="1" dirty="0" smtClean="0">
            <a:latin typeface="Meiryo UI"/>
            <a:ea typeface="Meiryo UI"/>
            <a:cs typeface="Meiryo UI"/>
          </a:defRPr>
        </a:defPPr>
      </a:lstStyle>
    </a:txDef>
  </a:objectDefaults>
  <a:extraClrSchemeLst/>
</a:theme>
</file>

<file path=ppt/theme/theme3.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xDef>
      <a:spPr>
        <a:custGeom>
          <a:avLst/>
          <a:gdLst/>
          <a:ahLst/>
          <a:cxnLst/>
          <a:rect l="l" t="t" r="r" b="b"/>
          <a:pathLst/>
        </a:custGeom>
        <a:noFill/>
      </a:spPr>
      <a:bodyPr vertOverflow="overflow" horzOverflow="overflow" wrap="square" rtlCol="0">
        <a:spAutoFit/>
      </a:bodyPr>
      <a:lstStyle>
        <a:defPPr>
          <a:defRPr kumimoji="1" dirty="0" smtClean="0">
            <a:latin typeface="Meiryo UI"/>
            <a:ea typeface="Meiryo UI"/>
            <a:cs typeface="Meiryo UI"/>
          </a:defRPr>
        </a:defPPr>
      </a:lstStyle>
    </a:tx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標準">
  <a:themeElements>
    <a:clrScheme name="標準">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標準">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標準">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13664</TotalTime>
  <Words>842</Words>
  <Application>Microsoft Office PowerPoint</Application>
  <PresentationFormat>A4 210 x 297 mm</PresentationFormat>
  <Paragraphs>141</Paragraphs>
  <Slides>7</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3</vt:i4>
      </vt:variant>
      <vt:variant>
        <vt:lpstr>スライド タイトル</vt:lpstr>
      </vt:variant>
      <vt:variant>
        <vt:i4>7</vt:i4>
      </vt:variant>
    </vt:vector>
  </HeadingPairs>
  <TitlesOfParts>
    <vt:vector size="17" baseType="lpstr">
      <vt:lpstr>Meiryo UI</vt:lpstr>
      <vt:lpstr>ＭＳ ゴシック</vt:lpstr>
      <vt:lpstr>メイリオ</vt:lpstr>
      <vt:lpstr>游ゴシック</vt:lpstr>
      <vt:lpstr>Arial</vt:lpstr>
      <vt:lpstr>Calibri</vt:lpstr>
      <vt:lpstr>Wingdings</vt:lpstr>
      <vt:lpstr>2_Office ​​テーマ</vt:lpstr>
      <vt:lpstr>4_Office ​​テーマ</vt:lpstr>
      <vt:lpstr>5_Office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広島県庁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広島県</dc:creator>
  <cp:lastModifiedBy>000876 宇野 隼人</cp:lastModifiedBy>
  <cp:revision>733</cp:revision>
  <cp:lastPrinted>2026-05-27T02:03:01Z</cp:lastPrinted>
  <dcterms:created xsi:type="dcterms:W3CDTF">2020-03-04T03:18:52Z</dcterms:created>
  <dcterms:modified xsi:type="dcterms:W3CDTF">2026-06-10T01:33:48Z</dcterms:modified>
</cp:coreProperties>
</file>